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99"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7" r:id="rId35"/>
    <p:sldId id="291" r:id="rId36"/>
    <p:sldId id="292" r:id="rId37"/>
    <p:sldId id="293" r:id="rId38"/>
    <p:sldId id="294" r:id="rId39"/>
    <p:sldId id="295" r:id="rId40"/>
    <p:sldId id="296"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88841" autoAdjust="0"/>
  </p:normalViewPr>
  <p:slideViewPr>
    <p:cSldViewPr>
      <p:cViewPr>
        <p:scale>
          <a:sx n="70" d="100"/>
          <a:sy n="70" d="100"/>
        </p:scale>
        <p:origin x="-1488" y="-354"/>
      </p:cViewPr>
      <p:guideLst>
        <p:guide orient="horz" pos="2160"/>
        <p:guide pos="2880"/>
      </p:guideLst>
    </p:cSldViewPr>
  </p:slideViewPr>
  <p:outlineViewPr>
    <p:cViewPr>
      <p:scale>
        <a:sx n="33" d="100"/>
        <a:sy n="33" d="100"/>
      </p:scale>
      <p:origin x="0" y="0"/>
    </p:cViewPr>
  </p:outlineViewPr>
  <p:notesTextViewPr>
    <p:cViewPr>
      <p:scale>
        <a:sx n="66" d="100"/>
        <a:sy n="66"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3BCD68-515D-4A83-9AC6-364381C58C46}" type="datetimeFigureOut">
              <a:rPr lang="en-US" smtClean="0"/>
              <a:pPr/>
              <a:t>4/14/2015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1432F1-89F5-4C40-90AF-9076B057B60D}" type="slidenum">
              <a:rPr lang="en-US" smtClean="0"/>
              <a:pPr/>
              <a:t>‹#›</a:t>
            </a:fld>
            <a:endParaRPr lang="en-US"/>
          </a:p>
        </p:txBody>
      </p:sp>
    </p:spTree>
    <p:extLst>
      <p:ext uri="{BB962C8B-B14F-4D97-AF65-F5344CB8AC3E}">
        <p14:creationId xmlns="" xmlns:p14="http://schemas.microsoft.com/office/powerpoint/2010/main" val="4150807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Although not all children will become fluent readers, many children will use braille functionally.</a:t>
            </a:r>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15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16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17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19</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20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21</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22</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23</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24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baseline="0" dirty="0" smtClean="0">
                <a:solidFill>
                  <a:schemeClr val="tx1"/>
                </a:solidFill>
                <a:latin typeface="+mn-lt"/>
                <a:ea typeface="+mn-ea"/>
                <a:cs typeface="+mn-cs"/>
              </a:rPr>
              <a:t>What is Literacy?, </a:t>
            </a:r>
            <a:r>
              <a:rPr lang="en-US" sz="1200" i="0" kern="1200" baseline="0" dirty="0" smtClean="0">
                <a:solidFill>
                  <a:schemeClr val="tx1"/>
                </a:solidFill>
                <a:latin typeface="+mn-lt"/>
                <a:ea typeface="+mn-ea"/>
                <a:cs typeface="+mn-cs"/>
              </a:rPr>
              <a:t>provides a general </a:t>
            </a:r>
            <a:r>
              <a:rPr lang="en-US" sz="1200" kern="1200" baseline="0" dirty="0" smtClean="0">
                <a:solidFill>
                  <a:schemeClr val="tx1"/>
                </a:solidFill>
                <a:latin typeface="+mn-lt"/>
                <a:ea typeface="+mn-ea"/>
                <a:cs typeface="+mn-cs"/>
              </a:rPr>
              <a:t>introduction to the topic of literacy. It explores the definition of literacy, discusses various forms of literacy, and provides descriptions and examples of accessible media (braille, large print, tactile communication symbols). It introduces the term </a:t>
            </a:r>
            <a:r>
              <a:rPr lang="en-US" sz="1200" b="1" kern="1200" baseline="0" dirty="0" smtClean="0">
                <a:solidFill>
                  <a:schemeClr val="tx1"/>
                </a:solidFill>
                <a:latin typeface="+mn-lt"/>
                <a:ea typeface="+mn-ea"/>
                <a:cs typeface="+mn-cs"/>
              </a:rPr>
              <a:t>emergent literacy </a:t>
            </a:r>
            <a:r>
              <a:rPr lang="en-US" sz="1200" kern="1200" baseline="0" dirty="0" smtClean="0">
                <a:solidFill>
                  <a:schemeClr val="tx1"/>
                </a:solidFill>
                <a:latin typeface="+mn-lt"/>
                <a:ea typeface="+mn-ea"/>
                <a:cs typeface="+mn-cs"/>
              </a:rPr>
              <a:t>and identifies some basic skills and knowledge a child needs in order to read and write with meaning.</a:t>
            </a:r>
            <a:endParaRPr lang="en-US" dirty="0" smtClean="0"/>
          </a:p>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25</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26</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27</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28</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29</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30</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Pictures</a:t>
            </a:r>
            <a:r>
              <a:rPr lang="en-US" baseline="0" dirty="0" smtClean="0"/>
              <a:t> on this slide show a child who is gripping her hands and grinning, a child who is touching an object with her hand, and a child who turns his head and ear to one side. </a:t>
            </a:r>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31</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32</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33</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34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For a child whose primary learning medium is touch, braille or tactile symbols are accessible. Some children will use enlarged print or optical aids, and some will read both braille and print . </a:t>
            </a:r>
          </a:p>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7</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Readin</a:t>
            </a:r>
            <a:r>
              <a:rPr lang="en-US" baseline="0" dirty="0" smtClean="0"/>
              <a:t>g with your child in the first years is </a:t>
            </a:r>
            <a:r>
              <a:rPr lang="en-US" b="0" i="0" u="none" dirty="0" smtClean="0"/>
              <a:t>“the single most important activity for building the knowledge required for eventual success in reading”  (Government Commission on Reading, 1985)</a:t>
            </a:r>
          </a:p>
          <a:p>
            <a:endParaRPr lang="en-US" b="1"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35</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36</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37</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Although a very young child does not yet have the tactual discrimination needed and may not yet be interested in braille, having books with braille builds his awareness of what braille is and what it is for. (If a book does not have braille, you can still provide some other braille text for him to hold as read aloud—a braille magazine perhaps. However, once he is able to begin using hand movements for tracking along the lines of braille and noticing some of the differences in the lengths of the words or individual braille shapes you will need to provide the correct braille copy!)</a:t>
            </a:r>
          </a:p>
          <a:p>
            <a:endParaRPr lang="en-US" b="1"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38</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39</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7388156-831C-4FEA-B131-C822FC3C0C78}" type="slidenum">
              <a:rPr lang="en-US" smtClean="0"/>
              <a:pPr/>
              <a:t>40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1432F1-89F5-4C40-90AF-9076B057B60D}"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4/14/2015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4/14/2015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1.wmf"/><Relationship Id="rId5" Type="http://schemas.openxmlformats.org/officeDocument/2006/relationships/image" Target="../media/image20.wmf"/><Relationship Id="rId4" Type="http://schemas.openxmlformats.org/officeDocument/2006/relationships/image" Target="../media/image19.wmf"/></Relationships>
</file>

<file path=ppt/slides/_rels/slide27.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age: VIPS Emergent Literacy Presentation Tool Title Slide)"/>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68300" y="-751417"/>
            <a:ext cx="9588500" cy="7990417"/>
          </a:xfrm>
          <a:prstGeom prst="rect">
            <a:avLst/>
          </a:prstGeom>
        </p:spPr>
      </p:pic>
    </p:spTree>
    <p:extLst>
      <p:ext uri="{BB962C8B-B14F-4D97-AF65-F5344CB8AC3E}">
        <p14:creationId xmlns:p14="http://schemas.microsoft.com/office/powerpoint/2010/main" xmlns="" val="38349036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r>
              <a:rPr lang="en-US" sz="3600" dirty="0" smtClean="0"/>
              <a:t>Reading and Writing With Meaning – cont. </a:t>
            </a:r>
            <a:endParaRPr lang="en-US" sz="3600" dirty="0"/>
          </a:p>
        </p:txBody>
      </p:sp>
      <p:sp>
        <p:nvSpPr>
          <p:cNvPr id="14" name="Content Placeholder 13"/>
          <p:cNvSpPr>
            <a:spLocks noGrp="1"/>
          </p:cNvSpPr>
          <p:nvPr>
            <p:ph idx="1"/>
          </p:nvPr>
        </p:nvSpPr>
        <p:spPr>
          <a:xfrm>
            <a:off x="457200" y="2438400"/>
            <a:ext cx="8382000" cy="4191000"/>
          </a:xfrm>
        </p:spPr>
        <p:txBody>
          <a:bodyPr>
            <a:normAutofit fontScale="85000" lnSpcReduction="10000"/>
          </a:bodyPr>
          <a:lstStyle/>
          <a:p>
            <a:pPr lvl="0"/>
            <a:r>
              <a:rPr lang="en-US" dirty="0" smtClean="0"/>
              <a:t>The child learns that written letters stand for individual </a:t>
            </a:r>
            <a:r>
              <a:rPr lang="en-US" i="1" dirty="0" smtClean="0"/>
              <a:t>sounds</a:t>
            </a:r>
            <a:r>
              <a:rPr lang="en-US" dirty="0" smtClean="0"/>
              <a:t> in spoken language, then learns to link letters to sounds to form words (i.e., </a:t>
            </a:r>
            <a:r>
              <a:rPr lang="en-US" b="1" dirty="0" smtClean="0"/>
              <a:t>decoding</a:t>
            </a:r>
            <a:r>
              <a:rPr lang="en-US" dirty="0" smtClean="0"/>
              <a:t>), e.g., the letter </a:t>
            </a:r>
            <a:r>
              <a:rPr lang="en-US" u="sng" dirty="0" smtClean="0"/>
              <a:t>r</a:t>
            </a:r>
            <a:r>
              <a:rPr lang="en-US" dirty="0" smtClean="0"/>
              <a:t> makes the “</a:t>
            </a:r>
            <a:r>
              <a:rPr lang="en-US" dirty="0" err="1" smtClean="0"/>
              <a:t>ruh</a:t>
            </a:r>
            <a:r>
              <a:rPr lang="en-US" dirty="0" smtClean="0"/>
              <a:t>” sound.</a:t>
            </a:r>
          </a:p>
          <a:p>
            <a:r>
              <a:rPr lang="en-US" dirty="0" smtClean="0"/>
              <a:t>In contracted braille, groups of letters and some words are represented by one or two braille shapes—called </a:t>
            </a:r>
            <a:r>
              <a:rPr lang="en-US" u="sng" dirty="0" smtClean="0"/>
              <a:t>contractions</a:t>
            </a:r>
            <a:r>
              <a:rPr lang="en-US" dirty="0" smtClean="0"/>
              <a:t>. These words are not decoded but are remembered, often as a whole pattern. The braille letter </a:t>
            </a:r>
            <a:r>
              <a:rPr lang="en-US" u="sng" dirty="0" smtClean="0"/>
              <a:t>g</a:t>
            </a:r>
            <a:r>
              <a:rPr lang="en-US" dirty="0" smtClean="0"/>
              <a:t> (dots 1, 2, 4, 5) makes the “</a:t>
            </a:r>
            <a:r>
              <a:rPr lang="en-US" dirty="0" err="1" smtClean="0"/>
              <a:t>guh</a:t>
            </a:r>
            <a:r>
              <a:rPr lang="en-US" dirty="0" smtClean="0"/>
              <a:t>” sound and also is the contraction for the word </a:t>
            </a:r>
            <a:r>
              <a:rPr lang="en-US" u="sng" dirty="0" smtClean="0"/>
              <a:t>go</a:t>
            </a:r>
            <a:r>
              <a:rPr lang="en-US" dirty="0" smtClean="0"/>
              <a:t>.</a:t>
            </a:r>
          </a:p>
          <a:p>
            <a:endParaRPr lang="en-US" dirty="0" smtClean="0"/>
          </a:p>
          <a:p>
            <a:endParaRPr lang="en-US" b="1" dirty="0"/>
          </a:p>
        </p:txBody>
      </p:sp>
      <p:sp>
        <p:nvSpPr>
          <p:cNvPr id="5" name="Title 12"/>
          <p:cNvSpPr txBox="1">
            <a:spLocks/>
          </p:cNvSpPr>
          <p:nvPr/>
        </p:nvSpPr>
        <p:spPr>
          <a:xfrm>
            <a:off x="457200" y="1600200"/>
            <a:ext cx="5257800" cy="762000"/>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0" anchor="ctr">
            <a:normAutofit fontScale="70000" lnSpcReduction="20000"/>
          </a:bodyPr>
          <a:lstStyle/>
          <a:p>
            <a:pPr>
              <a:buNone/>
            </a:pPr>
            <a:r>
              <a:rPr lang="en-US" sz="3600" b="1" dirty="0" smtClean="0"/>
              <a:t>Knowledge about letters and letter sounds</a:t>
            </a:r>
          </a:p>
        </p:txBody>
      </p:sp>
      <p:sp>
        <p:nvSpPr>
          <p:cNvPr id="20" name="Content Placeholder 13"/>
          <p:cNvSpPr txBox="1">
            <a:spLocks/>
          </p:cNvSpPr>
          <p:nvPr/>
        </p:nvSpPr>
        <p:spPr>
          <a:xfrm>
            <a:off x="457200" y="2514600"/>
            <a:ext cx="8305800" cy="4114800"/>
          </a:xfrm>
          <a:prstGeom prst="rect">
            <a:avLst/>
          </a:prstGeom>
        </p:spPr>
        <p:txBody>
          <a:bodyPr vert="horz" lIns="91440" tIns="45720" rIns="91440" bIns="45720" rtlCol="0">
            <a:normAutofit/>
          </a:bodyPr>
          <a:lstStyle/>
          <a:p>
            <a:pPr marL="342900" lvl="0" indent="-342900">
              <a:spcBef>
                <a:spcPct val="20000"/>
              </a:spcBef>
              <a:buFont typeface="Arial" pitchFamily="34" charset="0"/>
              <a:buChar cha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1" i="0" u="none" strike="noStrike" kern="1200" cap="none" spc="0" normalizeH="0" baseline="0" noProof="0" dirty="0">
              <a:ln>
                <a:noFill/>
              </a:ln>
              <a:solidFill>
                <a:schemeClr val="tx1"/>
              </a:solidFill>
              <a:effectLst/>
              <a:uLnTx/>
              <a:uFillTx/>
              <a:latin typeface="+mn-lt"/>
              <a:ea typeface="+mn-ea"/>
              <a:cs typeface="+mn-cs"/>
            </a:endParaRPr>
          </a:p>
        </p:txBody>
      </p:sp>
      <p:pic>
        <p:nvPicPr>
          <p:cNvPr id="6146" name="Picture 2" descr="(Image: mother helping her toddler to walk)"/>
          <p:cNvPicPr>
            <a:picLocks noChangeAspect="1" noChangeArrowheads="1"/>
          </p:cNvPicPr>
          <p:nvPr/>
        </p:nvPicPr>
        <p:blipFill>
          <a:blip r:embed="rId3" cstate="print"/>
          <a:srcRect/>
          <a:stretch>
            <a:fillRect/>
          </a:stretch>
        </p:blipFill>
        <p:spPr bwMode="auto">
          <a:xfrm>
            <a:off x="5410200" y="1066800"/>
            <a:ext cx="1200150" cy="1409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r>
              <a:rPr lang="en-US" sz="3600" dirty="0" smtClean="0"/>
              <a:t>Reading and Writing With Meaning – cont. </a:t>
            </a:r>
            <a:endParaRPr lang="en-US" sz="3600" dirty="0"/>
          </a:p>
        </p:txBody>
      </p:sp>
      <p:sp>
        <p:nvSpPr>
          <p:cNvPr id="14" name="Content Placeholder 13"/>
          <p:cNvSpPr>
            <a:spLocks noGrp="1"/>
          </p:cNvSpPr>
          <p:nvPr>
            <p:ph idx="1"/>
          </p:nvPr>
        </p:nvSpPr>
        <p:spPr>
          <a:xfrm>
            <a:off x="457200" y="2438400"/>
            <a:ext cx="8382000" cy="4191000"/>
          </a:xfrm>
        </p:spPr>
        <p:txBody>
          <a:bodyPr>
            <a:normAutofit/>
          </a:bodyPr>
          <a:lstStyle/>
          <a:p>
            <a:r>
              <a:rPr lang="en-US" sz="2800" dirty="0" smtClean="0"/>
              <a:t>This is important for good readers.</a:t>
            </a:r>
          </a:p>
          <a:p>
            <a:pPr lvl="0"/>
            <a:r>
              <a:rPr lang="en-US" sz="2800" dirty="0" smtClean="0"/>
              <a:t>There are other ways to make the link from written symbols to words in addition to decoding. Skilled readers use </a:t>
            </a:r>
            <a:r>
              <a:rPr lang="en-US" sz="2800" u="sng" dirty="0" smtClean="0"/>
              <a:t>context</a:t>
            </a:r>
            <a:r>
              <a:rPr lang="en-US" sz="2800" dirty="0" smtClean="0"/>
              <a:t> and </a:t>
            </a:r>
            <a:r>
              <a:rPr lang="en-US" sz="2800" u="sng" dirty="0" smtClean="0"/>
              <a:t>background knowledge</a:t>
            </a:r>
            <a:r>
              <a:rPr lang="en-US" sz="2800" dirty="0" smtClean="0"/>
              <a:t> to anticipate the next word and “fill it in.” They recall and read parts of words and even whole words as familiar patterns. Skilled readers combine all these processes as they read. </a:t>
            </a:r>
          </a:p>
          <a:p>
            <a:endParaRPr lang="en-US" dirty="0" smtClean="0"/>
          </a:p>
          <a:p>
            <a:endParaRPr lang="en-US" b="1" dirty="0"/>
          </a:p>
        </p:txBody>
      </p:sp>
      <p:sp>
        <p:nvSpPr>
          <p:cNvPr id="5" name="Title 12"/>
          <p:cNvSpPr txBox="1">
            <a:spLocks/>
          </p:cNvSpPr>
          <p:nvPr/>
        </p:nvSpPr>
        <p:spPr>
          <a:xfrm>
            <a:off x="457200" y="1600200"/>
            <a:ext cx="5257800" cy="762000"/>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0" anchor="ctr">
            <a:normAutofit fontScale="70000" lnSpcReduction="20000"/>
          </a:bodyPr>
          <a:lstStyle/>
          <a:p>
            <a:pPr>
              <a:buNone/>
            </a:pPr>
            <a:r>
              <a:rPr lang="en-US" sz="3600" b="1" dirty="0" smtClean="0"/>
              <a:t>Ability to use multiple reading processes</a:t>
            </a:r>
          </a:p>
        </p:txBody>
      </p:sp>
      <p:sp>
        <p:nvSpPr>
          <p:cNvPr id="20" name="Content Placeholder 13"/>
          <p:cNvSpPr txBox="1">
            <a:spLocks/>
          </p:cNvSpPr>
          <p:nvPr/>
        </p:nvSpPr>
        <p:spPr>
          <a:xfrm>
            <a:off x="457200" y="2514600"/>
            <a:ext cx="8305800" cy="4114800"/>
          </a:xfrm>
          <a:prstGeom prst="rect">
            <a:avLst/>
          </a:prstGeom>
        </p:spPr>
        <p:txBody>
          <a:bodyPr vert="horz" lIns="91440" tIns="45720" rIns="91440" bIns="45720" rtlCol="0">
            <a:normAutofit/>
          </a:bodyPr>
          <a:lstStyle/>
          <a:p>
            <a:pPr marL="342900" lvl="0" indent="-342900">
              <a:spcBef>
                <a:spcPct val="20000"/>
              </a:spcBef>
              <a:buFont typeface="Arial" pitchFamily="34" charset="0"/>
              <a:buChar cha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r>
              <a:rPr lang="en-US" sz="3600" dirty="0" smtClean="0"/>
              <a:t>Reading and Writing With Meaning – cont. </a:t>
            </a:r>
            <a:endParaRPr lang="en-US" sz="3600" dirty="0"/>
          </a:p>
        </p:txBody>
      </p:sp>
      <p:sp>
        <p:nvSpPr>
          <p:cNvPr id="14" name="Content Placeholder 13"/>
          <p:cNvSpPr>
            <a:spLocks noGrp="1"/>
          </p:cNvSpPr>
          <p:nvPr>
            <p:ph idx="1"/>
          </p:nvPr>
        </p:nvSpPr>
        <p:spPr>
          <a:xfrm>
            <a:off x="457200" y="2438400"/>
            <a:ext cx="8382000" cy="4191000"/>
          </a:xfrm>
        </p:spPr>
        <p:txBody>
          <a:bodyPr>
            <a:normAutofit/>
          </a:bodyPr>
          <a:lstStyle/>
          <a:p>
            <a:pPr lvl="0"/>
            <a:r>
              <a:rPr lang="en-US" dirty="0" smtClean="0"/>
              <a:t>This is needed so the words the child reads are </a:t>
            </a:r>
            <a:r>
              <a:rPr lang="en-US" i="1" dirty="0" smtClean="0"/>
              <a:t>connected to real meaning</a:t>
            </a:r>
            <a:r>
              <a:rPr lang="en-US" dirty="0" smtClean="0"/>
              <a:t>. Most of us can name an area in which we feel “illiterate”—such as following instructions to our computer software. We may be able to “read” the words, but we don’t understand what they mean! </a:t>
            </a:r>
          </a:p>
          <a:p>
            <a:endParaRPr lang="en-US" dirty="0" smtClean="0"/>
          </a:p>
          <a:p>
            <a:endParaRPr lang="en-US" b="1" dirty="0"/>
          </a:p>
        </p:txBody>
      </p:sp>
      <p:sp>
        <p:nvSpPr>
          <p:cNvPr id="5" name="Title 12"/>
          <p:cNvSpPr txBox="1">
            <a:spLocks/>
          </p:cNvSpPr>
          <p:nvPr/>
        </p:nvSpPr>
        <p:spPr>
          <a:xfrm>
            <a:off x="457200" y="1600200"/>
            <a:ext cx="5257800" cy="762000"/>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0" anchor="ctr">
            <a:normAutofit fontScale="70000" lnSpcReduction="20000"/>
          </a:bodyPr>
          <a:lstStyle/>
          <a:p>
            <a:pPr>
              <a:buNone/>
            </a:pPr>
            <a:r>
              <a:rPr lang="en-US" sz="3600" b="1" dirty="0" smtClean="0"/>
              <a:t>Experiences in order to link words to meaning</a:t>
            </a:r>
          </a:p>
        </p:txBody>
      </p:sp>
      <p:sp>
        <p:nvSpPr>
          <p:cNvPr id="20" name="Content Placeholder 13"/>
          <p:cNvSpPr txBox="1">
            <a:spLocks/>
          </p:cNvSpPr>
          <p:nvPr/>
        </p:nvSpPr>
        <p:spPr>
          <a:xfrm>
            <a:off x="457200" y="2514600"/>
            <a:ext cx="8305800" cy="4114800"/>
          </a:xfrm>
          <a:prstGeom prst="rect">
            <a:avLst/>
          </a:prstGeom>
        </p:spPr>
        <p:txBody>
          <a:bodyPr vert="horz" lIns="91440" tIns="45720" rIns="91440" bIns="45720" rtlCol="0">
            <a:normAutofit/>
          </a:bodyPr>
          <a:lstStyle/>
          <a:p>
            <a:pPr marL="342900" lvl="0" indent="-342900">
              <a:spcBef>
                <a:spcPct val="20000"/>
              </a:spcBef>
              <a:buFont typeface="Arial" pitchFamily="34" charset="0"/>
              <a:buChar cha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1" i="0" u="none" strike="noStrike" kern="1200" cap="none" spc="0" normalizeH="0" baseline="0" noProof="0" dirty="0">
              <a:ln>
                <a:noFill/>
              </a:ln>
              <a:solidFill>
                <a:schemeClr val="tx1"/>
              </a:solidFill>
              <a:effectLst/>
              <a:uLnTx/>
              <a:uFillTx/>
              <a:latin typeface="+mn-lt"/>
              <a:ea typeface="+mn-ea"/>
              <a:cs typeface="+mn-cs"/>
            </a:endParaRPr>
          </a:p>
        </p:txBody>
      </p:sp>
      <p:pic>
        <p:nvPicPr>
          <p:cNvPr id="5122" name="Picture 2" descr="(Image: child patting pumpkins)"/>
          <p:cNvPicPr>
            <a:picLocks noChangeAspect="1" noChangeArrowheads="1"/>
          </p:cNvPicPr>
          <p:nvPr/>
        </p:nvPicPr>
        <p:blipFill>
          <a:blip r:embed="rId3" cstate="print"/>
          <a:srcRect/>
          <a:stretch>
            <a:fillRect/>
          </a:stretch>
        </p:blipFill>
        <p:spPr bwMode="auto">
          <a:xfrm>
            <a:off x="5638800" y="1371600"/>
            <a:ext cx="1552575" cy="1057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r>
              <a:rPr lang="en-US" sz="3600" dirty="0" smtClean="0"/>
              <a:t>Reading and Writing With Meaning – cont. </a:t>
            </a:r>
            <a:endParaRPr lang="en-US" sz="3600" dirty="0"/>
          </a:p>
        </p:txBody>
      </p:sp>
      <p:sp>
        <p:nvSpPr>
          <p:cNvPr id="14" name="Content Placeholder 13"/>
          <p:cNvSpPr>
            <a:spLocks noGrp="1"/>
          </p:cNvSpPr>
          <p:nvPr>
            <p:ph idx="1"/>
          </p:nvPr>
        </p:nvSpPr>
        <p:spPr>
          <a:xfrm>
            <a:off x="457200" y="2438400"/>
            <a:ext cx="8382000" cy="4191000"/>
          </a:xfrm>
        </p:spPr>
        <p:txBody>
          <a:bodyPr>
            <a:normAutofit fontScale="92500" lnSpcReduction="10000"/>
          </a:bodyPr>
          <a:lstStyle/>
          <a:p>
            <a:pPr marL="0" indent="0">
              <a:buNone/>
            </a:pPr>
            <a:r>
              <a:rPr lang="en-US" i="1" dirty="0" smtClean="0"/>
              <a:t>Read this paragraph, attempt to answer the questions that follow, then talk about what the activity demonstrates.</a:t>
            </a:r>
            <a:endParaRPr lang="en-US" dirty="0" smtClean="0"/>
          </a:p>
          <a:p>
            <a:r>
              <a:rPr lang="en-US" b="1" dirty="0" smtClean="0"/>
              <a:t>The widgets </a:t>
            </a:r>
            <a:r>
              <a:rPr lang="en-US" b="1" dirty="0" err="1" smtClean="0"/>
              <a:t>clined</a:t>
            </a:r>
            <a:r>
              <a:rPr lang="en-US" b="1" dirty="0" smtClean="0"/>
              <a:t> wildly across the </a:t>
            </a:r>
            <a:r>
              <a:rPr lang="en-US" b="1" dirty="0" err="1" smtClean="0"/>
              <a:t>tendra</a:t>
            </a:r>
            <a:r>
              <a:rPr lang="en-US" b="1" dirty="0" smtClean="0"/>
              <a:t>. It was an </a:t>
            </a:r>
            <a:r>
              <a:rPr lang="en-US" b="1" dirty="0" err="1" smtClean="0"/>
              <a:t>epetiny</a:t>
            </a:r>
            <a:r>
              <a:rPr lang="en-US" b="1" dirty="0" smtClean="0"/>
              <a:t> day! If I could visit the </a:t>
            </a:r>
            <a:r>
              <a:rPr lang="en-US" b="1" dirty="0" err="1" smtClean="0"/>
              <a:t>tendra</a:t>
            </a:r>
            <a:r>
              <a:rPr lang="en-US" b="1" dirty="0" smtClean="0"/>
              <a:t> again, I think that I would </a:t>
            </a:r>
            <a:r>
              <a:rPr lang="en-US" b="1" dirty="0" err="1" smtClean="0"/>
              <a:t>frish</a:t>
            </a:r>
            <a:r>
              <a:rPr lang="en-US" b="1" dirty="0" smtClean="0"/>
              <a:t> it.</a:t>
            </a:r>
            <a:endParaRPr lang="en-US" dirty="0" smtClean="0"/>
          </a:p>
          <a:p>
            <a:pPr marL="0" indent="0">
              <a:buNone/>
            </a:pPr>
            <a:r>
              <a:rPr lang="en-US" i="1" dirty="0" smtClean="0"/>
              <a:t>What makes it possible for “widgets” to “cline”? Is there a “</a:t>
            </a:r>
            <a:r>
              <a:rPr lang="en-US" i="1" dirty="0" err="1" smtClean="0"/>
              <a:t>tendra</a:t>
            </a:r>
            <a:r>
              <a:rPr lang="en-US" i="1" dirty="0" smtClean="0"/>
              <a:t>” close to your hometown? Does the writer want to visit the “</a:t>
            </a:r>
            <a:r>
              <a:rPr lang="en-US" i="1" dirty="0" err="1" smtClean="0"/>
              <a:t>tendra</a:t>
            </a:r>
            <a:r>
              <a:rPr lang="en-US" i="1" dirty="0" smtClean="0"/>
              <a:t>” or not?!</a:t>
            </a:r>
            <a:endParaRPr lang="en-US" dirty="0" smtClean="0"/>
          </a:p>
          <a:p>
            <a:endParaRPr lang="en-US" dirty="0" smtClean="0"/>
          </a:p>
          <a:p>
            <a:endParaRPr lang="en-US" b="1" dirty="0"/>
          </a:p>
        </p:txBody>
      </p:sp>
      <p:sp>
        <p:nvSpPr>
          <p:cNvPr id="5" name="Title 12"/>
          <p:cNvSpPr txBox="1">
            <a:spLocks/>
          </p:cNvSpPr>
          <p:nvPr/>
        </p:nvSpPr>
        <p:spPr>
          <a:xfrm>
            <a:off x="457200" y="1600200"/>
            <a:ext cx="5257800" cy="762000"/>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70000" lnSpcReduction="20000"/>
          </a:bodyPr>
          <a:lstStyle/>
          <a:p>
            <a:pPr>
              <a:buNone/>
            </a:pPr>
            <a:r>
              <a:rPr lang="en-US" sz="3600" dirty="0" smtClean="0"/>
              <a:t>Activity: Firsthand experiences and related vocabulary </a:t>
            </a:r>
          </a:p>
        </p:txBody>
      </p:sp>
      <p:sp>
        <p:nvSpPr>
          <p:cNvPr id="20" name="Content Placeholder 13"/>
          <p:cNvSpPr txBox="1">
            <a:spLocks/>
          </p:cNvSpPr>
          <p:nvPr/>
        </p:nvSpPr>
        <p:spPr>
          <a:xfrm>
            <a:off x="457200" y="2514600"/>
            <a:ext cx="8305800" cy="4114800"/>
          </a:xfrm>
          <a:prstGeom prst="rect">
            <a:avLst/>
          </a:prstGeom>
        </p:spPr>
        <p:txBody>
          <a:bodyPr vert="horz" lIns="91440" tIns="45720" rIns="91440" bIns="45720" rtlCol="0">
            <a:normAutofit/>
          </a:bodyPr>
          <a:lstStyle/>
          <a:p>
            <a:pPr marL="342900" lvl="0" indent="-342900">
              <a:spcBef>
                <a:spcPct val="20000"/>
              </a:spcBef>
              <a:buFont typeface="Arial" pitchFamily="34" charset="0"/>
              <a:buChar cha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1" i="0" u="none" strike="noStrike" kern="1200" cap="none" spc="0" normalizeH="0" baseline="0" noProof="0" dirty="0">
              <a:ln>
                <a:noFill/>
              </a:ln>
              <a:solidFill>
                <a:schemeClr val="tx1"/>
              </a:solidFill>
              <a:effectLst/>
              <a:uLnTx/>
              <a:uFillTx/>
              <a:latin typeface="+mn-lt"/>
              <a:ea typeface="+mn-ea"/>
              <a:cs typeface="+mn-cs"/>
            </a:endParaRPr>
          </a:p>
        </p:txBody>
      </p:sp>
      <p:pic>
        <p:nvPicPr>
          <p:cNvPr id="5122" name="Picture 2" descr="(Image: collage of various items: canoe and oars; inflated duck and pool; beach ball; car on road; trees, moon, stars, and camping tent; balls and racket; and sun, flowers, and water sprinkler)"/>
          <p:cNvPicPr>
            <a:picLocks noChangeAspect="1" noChangeArrowheads="1"/>
          </p:cNvPicPr>
          <p:nvPr/>
        </p:nvPicPr>
        <p:blipFill>
          <a:blip r:embed="rId3" cstate="print"/>
          <a:srcRect/>
          <a:stretch>
            <a:fillRect/>
          </a:stretch>
        </p:blipFill>
        <p:spPr bwMode="auto">
          <a:xfrm>
            <a:off x="7467600" y="1212980"/>
            <a:ext cx="1600200" cy="1730828"/>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a:bodyPr>
          <a:lstStyle/>
          <a:p>
            <a:r>
              <a:rPr lang="en-US" sz="3600" dirty="0" smtClean="0"/>
              <a:t>Linking It all Together</a:t>
            </a:r>
            <a:endParaRPr lang="en-US" sz="3600" dirty="0"/>
          </a:p>
        </p:txBody>
      </p:sp>
      <p:sp>
        <p:nvSpPr>
          <p:cNvPr id="14" name="Content Placeholder 13"/>
          <p:cNvSpPr>
            <a:spLocks noGrp="1"/>
          </p:cNvSpPr>
          <p:nvPr>
            <p:ph idx="1"/>
          </p:nvPr>
        </p:nvSpPr>
        <p:spPr>
          <a:xfrm>
            <a:off x="381000" y="1524000"/>
            <a:ext cx="8534400" cy="5029200"/>
          </a:xfrm>
        </p:spPr>
        <p:txBody>
          <a:bodyPr>
            <a:normAutofit fontScale="32500" lnSpcReduction="20000"/>
          </a:bodyPr>
          <a:lstStyle/>
          <a:p>
            <a:pPr marL="0" indent="0">
              <a:buNone/>
            </a:pPr>
            <a:r>
              <a:rPr lang="en-US" sz="6000" dirty="0" smtClean="0"/>
              <a:t>To use an alphabet-based system such as braille or print, a child must </a:t>
            </a:r>
            <a:r>
              <a:rPr lang="en-US" sz="6000" i="1" dirty="0" smtClean="0"/>
              <a:t>get</a:t>
            </a:r>
            <a:r>
              <a:rPr lang="en-US" sz="6000" dirty="0" smtClean="0"/>
              <a:t> meaning from symbols (read) and </a:t>
            </a:r>
            <a:r>
              <a:rPr lang="en-US" sz="6000" i="1" dirty="0" smtClean="0"/>
              <a:t>express </a:t>
            </a:r>
            <a:r>
              <a:rPr lang="en-US" sz="6000" dirty="0" smtClean="0"/>
              <a:t>meaning using symbols (write). </a:t>
            </a:r>
          </a:p>
          <a:p>
            <a:pPr>
              <a:buNone/>
            </a:pPr>
            <a:r>
              <a:rPr lang="en-US" sz="4900" dirty="0" smtClean="0"/>
              <a:t> </a:t>
            </a:r>
          </a:p>
          <a:p>
            <a:pPr>
              <a:buNone/>
            </a:pPr>
            <a:r>
              <a:rPr lang="en-US" sz="5500" b="1" i="1" dirty="0" smtClean="0"/>
              <a:t>To read:</a:t>
            </a:r>
            <a:endParaRPr lang="en-US" sz="5500" dirty="0" smtClean="0"/>
          </a:p>
          <a:p>
            <a:pPr algn="ctr">
              <a:buNone/>
            </a:pPr>
            <a:r>
              <a:rPr lang="en-US" sz="4900" b="1" dirty="0" smtClean="0"/>
              <a:t> </a:t>
            </a:r>
            <a:r>
              <a:rPr lang="en-US" sz="4900" dirty="0" smtClean="0"/>
              <a:t>The reader feels or sees written symbols (print or braille letters).</a:t>
            </a:r>
          </a:p>
          <a:p>
            <a:pPr algn="ctr">
              <a:buNone/>
            </a:pPr>
            <a:r>
              <a:rPr lang="en-US" sz="4900" dirty="0" smtClean="0">
                <a:sym typeface="Wingdings 3"/>
              </a:rPr>
              <a:t></a:t>
            </a:r>
            <a:endParaRPr lang="en-US" sz="4900" dirty="0" smtClean="0"/>
          </a:p>
          <a:p>
            <a:pPr algn="ctr">
              <a:buNone/>
            </a:pPr>
            <a:r>
              <a:rPr lang="en-US" sz="4900" dirty="0" smtClean="0"/>
              <a:t>From these, the reader identifies words (using decoding and other processes).</a:t>
            </a:r>
          </a:p>
          <a:p>
            <a:pPr algn="ctr">
              <a:buNone/>
            </a:pPr>
            <a:r>
              <a:rPr lang="en-US" sz="4900" dirty="0" smtClean="0">
                <a:sym typeface="Wingdings 3"/>
              </a:rPr>
              <a:t></a:t>
            </a:r>
            <a:endParaRPr lang="en-US" sz="4900" dirty="0" smtClean="0"/>
          </a:p>
          <a:p>
            <a:pPr algn="ctr">
              <a:buNone/>
            </a:pPr>
            <a:r>
              <a:rPr lang="en-US" sz="4900" dirty="0" smtClean="0"/>
              <a:t>The reader uses his own experiences and knowledge to decide on the meaning of these words.</a:t>
            </a:r>
          </a:p>
          <a:p>
            <a:pPr algn="ctr">
              <a:buNone/>
            </a:pPr>
            <a:endParaRPr lang="en-US" sz="4000" dirty="0" smtClean="0"/>
          </a:p>
          <a:p>
            <a:pPr>
              <a:buNone/>
            </a:pPr>
            <a:r>
              <a:rPr lang="en-US" sz="5500" b="1" i="1" dirty="0" smtClean="0"/>
              <a:t>To write, the reverse occurs:</a:t>
            </a:r>
            <a:endParaRPr lang="en-US" sz="5500" dirty="0" smtClean="0"/>
          </a:p>
          <a:p>
            <a:pPr algn="ctr">
              <a:buNone/>
            </a:pPr>
            <a:r>
              <a:rPr lang="en-US" sz="4000" dirty="0" smtClean="0"/>
              <a:t> </a:t>
            </a:r>
          </a:p>
          <a:p>
            <a:pPr algn="ctr">
              <a:buNone/>
            </a:pPr>
            <a:r>
              <a:rPr lang="en-US" sz="4800" dirty="0" smtClean="0"/>
              <a:t>The writer chooses words that will express meaning. </a:t>
            </a:r>
          </a:p>
          <a:p>
            <a:pPr algn="ctr">
              <a:buNone/>
            </a:pPr>
            <a:r>
              <a:rPr lang="en-US" sz="4800" dirty="0" smtClean="0">
                <a:sym typeface="Wingdings 3"/>
              </a:rPr>
              <a:t></a:t>
            </a:r>
            <a:endParaRPr lang="en-US" sz="4800" dirty="0" smtClean="0"/>
          </a:p>
          <a:p>
            <a:pPr algn="ctr">
              <a:buNone/>
            </a:pPr>
            <a:r>
              <a:rPr lang="en-US" sz="4800" dirty="0" smtClean="0"/>
              <a:t>The writer uses knowledge of letter-sound relationships or memory of how words are spelled. </a:t>
            </a:r>
          </a:p>
          <a:p>
            <a:pPr algn="ctr">
              <a:buNone/>
            </a:pPr>
            <a:r>
              <a:rPr lang="en-US" sz="4800" dirty="0" smtClean="0">
                <a:sym typeface="Wingdings 3"/>
              </a:rPr>
              <a:t></a:t>
            </a:r>
            <a:endParaRPr lang="en-US" sz="4800" dirty="0" smtClean="0"/>
          </a:p>
          <a:p>
            <a:pPr algn="ctr">
              <a:buNone/>
            </a:pPr>
            <a:r>
              <a:rPr lang="en-US" sz="4800" dirty="0" smtClean="0"/>
              <a:t>The writer writes each symbol (print or braille letter).</a:t>
            </a:r>
          </a:p>
          <a:p>
            <a:pPr algn="ctr">
              <a:buNone/>
            </a:pPr>
            <a:endParaRPr lang="en-US" sz="4000" dirty="0" smtClean="0"/>
          </a:p>
          <a:p>
            <a:pPr marL="0" indent="0">
              <a:buNone/>
            </a:pPr>
            <a:r>
              <a:rPr lang="en-US" sz="5500" b="1" i="1" dirty="0" smtClean="0"/>
              <a:t>Fluent readers and writers make these linkages smoothly and for the most part, automatically.</a:t>
            </a:r>
            <a:endParaRPr lang="en-US" sz="5500" dirty="0" smtClean="0"/>
          </a:p>
          <a:p>
            <a:pPr algn="ctr">
              <a:buNone/>
            </a:pPr>
            <a:endParaRPr lang="en-US" b="1" dirty="0"/>
          </a:p>
        </p:txBody>
      </p:sp>
      <p:sp>
        <p:nvSpPr>
          <p:cNvPr id="20" name="Content Placeholder 13"/>
          <p:cNvSpPr txBox="1">
            <a:spLocks/>
          </p:cNvSpPr>
          <p:nvPr/>
        </p:nvSpPr>
        <p:spPr>
          <a:xfrm>
            <a:off x="457200" y="2514600"/>
            <a:ext cx="8305800" cy="4114800"/>
          </a:xfrm>
          <a:prstGeom prst="rect">
            <a:avLst/>
          </a:prstGeom>
        </p:spPr>
        <p:txBody>
          <a:bodyPr vert="horz" lIns="91440" tIns="45720" rIns="91440" bIns="45720" rtlCol="0">
            <a:normAutofit/>
          </a:bodyPr>
          <a:lstStyle/>
          <a:p>
            <a:pPr marL="342900" lvl="0" indent="-342900">
              <a:spcBef>
                <a:spcPct val="20000"/>
              </a:spcBef>
              <a:buFont typeface="Arial" pitchFamily="34" charset="0"/>
              <a:buChar cha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1" i="0" u="none" strike="noStrike" kern="1200" cap="none" spc="0" normalizeH="0" baseline="0" noProof="0" dirty="0">
              <a:ln>
                <a:noFill/>
              </a:ln>
              <a:solidFill>
                <a:schemeClr val="tx1"/>
              </a:solidFill>
              <a:effectLst/>
              <a:uLnTx/>
              <a:uFillTx/>
              <a:latin typeface="+mn-lt"/>
              <a:ea typeface="+mn-ea"/>
              <a:cs typeface="+mn-cs"/>
            </a:endParaRPr>
          </a:p>
        </p:txBody>
      </p:sp>
      <p:pic>
        <p:nvPicPr>
          <p:cNvPr id="2050" name="Picture 2" descr="(Image: pawn-shaped object linked to another pawn-shaped object)"/>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6781800" y="483238"/>
            <a:ext cx="1819275" cy="621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a:bodyPr>
          <a:lstStyle/>
          <a:p>
            <a:r>
              <a:rPr lang="en-US" sz="3600" dirty="0" smtClean="0"/>
              <a:t>Different Learners, Different Goals</a:t>
            </a:r>
            <a:endParaRPr lang="en-US" sz="3600" dirty="0"/>
          </a:p>
        </p:txBody>
      </p:sp>
      <p:sp>
        <p:nvSpPr>
          <p:cNvPr id="14" name="Content Placeholder 13"/>
          <p:cNvSpPr>
            <a:spLocks noGrp="1"/>
          </p:cNvSpPr>
          <p:nvPr>
            <p:ph idx="1"/>
          </p:nvPr>
        </p:nvSpPr>
        <p:spPr>
          <a:xfrm>
            <a:off x="457200" y="1524000"/>
            <a:ext cx="8229600" cy="4876800"/>
          </a:xfrm>
        </p:spPr>
        <p:txBody>
          <a:bodyPr>
            <a:normAutofit/>
          </a:bodyPr>
          <a:lstStyle/>
          <a:p>
            <a:r>
              <a:rPr lang="en-US" b="1" dirty="0" smtClean="0"/>
              <a:t>Functional braille readers</a:t>
            </a:r>
          </a:p>
          <a:p>
            <a:pPr lvl="1">
              <a:buFont typeface="Wingdings" pitchFamily="2" charset="2"/>
              <a:buChar char="Ø"/>
            </a:pPr>
            <a:r>
              <a:rPr lang="en-US" dirty="0" smtClean="0"/>
              <a:t>Key words may be learned as a whole pattern and used to follow a schedule of daily activities, mark belongings, label things in the environment, and read common signs. Functional readers may progress toward using braille in other ways—writing short stories, reading and leaving messages, and making notes. Exposure to braille and experiences that provide meaning are essential for these learners, too.</a:t>
            </a:r>
          </a:p>
          <a:p>
            <a:pPr lvl="1">
              <a:buFont typeface="Wingdings" pitchFamily="2" charset="2"/>
              <a:buChar char="Ø"/>
            </a:pPr>
            <a:endParaRPr lang="en-US" b="1" dirty="0"/>
          </a:p>
        </p:txBody>
      </p:sp>
      <p:sp>
        <p:nvSpPr>
          <p:cNvPr id="20" name="Content Placeholder 13"/>
          <p:cNvSpPr txBox="1">
            <a:spLocks/>
          </p:cNvSpPr>
          <p:nvPr/>
        </p:nvSpPr>
        <p:spPr>
          <a:xfrm>
            <a:off x="457200" y="2514600"/>
            <a:ext cx="8305800" cy="4114800"/>
          </a:xfrm>
          <a:prstGeom prst="rect">
            <a:avLst/>
          </a:prstGeom>
        </p:spPr>
        <p:txBody>
          <a:bodyPr vert="horz" lIns="91440" tIns="45720" rIns="91440" bIns="45720" rtlCol="0">
            <a:normAutofit/>
          </a:bodyPr>
          <a:lstStyle/>
          <a:p>
            <a:pPr marL="342900" lvl="0" indent="-342900">
              <a:spcBef>
                <a:spcPct val="20000"/>
              </a:spcBef>
              <a:buFont typeface="Arial" pitchFamily="34" charset="0"/>
              <a:buChar cha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1" i="0" u="none" strike="noStrike" kern="1200" cap="none" spc="0" normalizeH="0" baseline="0" noProof="0" dirty="0">
              <a:ln>
                <a:noFill/>
              </a:ln>
              <a:solidFill>
                <a:schemeClr val="tx1"/>
              </a:solidFill>
              <a:effectLst/>
              <a:uLnTx/>
              <a:uFillTx/>
              <a:latin typeface="+mn-lt"/>
              <a:ea typeface="+mn-ea"/>
              <a:cs typeface="+mn-cs"/>
            </a:endParaRPr>
          </a:p>
        </p:txBody>
      </p:sp>
      <p:pic>
        <p:nvPicPr>
          <p:cNvPr id="4098" name="Picture 2" descr="(Image: father and child reading a book together)"/>
          <p:cNvPicPr>
            <a:picLocks noChangeAspect="1" noChangeArrowheads="1"/>
          </p:cNvPicPr>
          <p:nvPr/>
        </p:nvPicPr>
        <p:blipFill>
          <a:blip r:embed="rId3" cstate="print"/>
          <a:srcRect/>
          <a:stretch>
            <a:fillRect/>
          </a:stretch>
        </p:blipFill>
        <p:spPr bwMode="auto">
          <a:xfrm>
            <a:off x="7391400" y="609600"/>
            <a:ext cx="1524000" cy="1390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r>
              <a:rPr lang="en-US" sz="3600" dirty="0" smtClean="0"/>
              <a:t>Different Learners, Different Goals – cont.</a:t>
            </a:r>
            <a:endParaRPr lang="en-US" sz="3600" dirty="0"/>
          </a:p>
        </p:txBody>
      </p:sp>
      <p:sp>
        <p:nvSpPr>
          <p:cNvPr id="14" name="Content Placeholder 13"/>
          <p:cNvSpPr>
            <a:spLocks noGrp="1"/>
          </p:cNvSpPr>
          <p:nvPr>
            <p:ph idx="1"/>
          </p:nvPr>
        </p:nvSpPr>
        <p:spPr>
          <a:xfrm>
            <a:off x="457200" y="1524000"/>
            <a:ext cx="8229600" cy="4876800"/>
          </a:xfrm>
        </p:spPr>
        <p:txBody>
          <a:bodyPr>
            <a:normAutofit fontScale="92500" lnSpcReduction="20000"/>
          </a:bodyPr>
          <a:lstStyle/>
          <a:p>
            <a:r>
              <a:rPr lang="en-US" b="1" dirty="0" smtClean="0"/>
              <a:t>Communication systems</a:t>
            </a:r>
          </a:p>
          <a:p>
            <a:pPr lvl="1">
              <a:buFont typeface="Wingdings" pitchFamily="2" charset="2"/>
              <a:buChar char="Ø"/>
            </a:pPr>
            <a:r>
              <a:rPr lang="en-US" dirty="0" smtClean="0"/>
              <a:t>For a child who will use a communication system, literacy depends on </a:t>
            </a:r>
            <a:r>
              <a:rPr lang="en-US" u="sng" dirty="0" smtClean="0"/>
              <a:t>accessible materials</a:t>
            </a:r>
            <a:r>
              <a:rPr lang="en-US" dirty="0" smtClean="0"/>
              <a:t>—tactile or visual picture symbols—and </a:t>
            </a:r>
            <a:r>
              <a:rPr lang="en-US" u="sng" dirty="0" smtClean="0"/>
              <a:t>experiences</a:t>
            </a:r>
            <a:r>
              <a:rPr lang="en-US" dirty="0" smtClean="0"/>
              <a:t> that allow the child to link meaning </a:t>
            </a:r>
            <a:r>
              <a:rPr lang="en-US" i="1" dirty="0" smtClean="0"/>
              <a:t>directly</a:t>
            </a:r>
            <a:r>
              <a:rPr lang="en-US" dirty="0" smtClean="0"/>
              <a:t> to the tactile or picture. He must develop sensory awareness, especially tactile discrimination skills, and be provided with firsthand experiences to build concepts.</a:t>
            </a:r>
            <a:r>
              <a:rPr lang="en-US" sz="2400" dirty="0" smtClean="0"/>
              <a:t> </a:t>
            </a:r>
          </a:p>
          <a:p>
            <a:r>
              <a:rPr lang="en-US" dirty="0" smtClean="0"/>
              <a:t>Whether a child becomes a fluent braille reader, uses braille for functional activities, or uses tactile communication symbols, </a:t>
            </a:r>
            <a:r>
              <a:rPr lang="en-US" b="1" dirty="0" smtClean="0"/>
              <a:t>it is vital for all tactual learners to develop tactile discrimination skills, and to have firsthand experiences</a:t>
            </a:r>
            <a:r>
              <a:rPr lang="en-US" dirty="0" smtClean="0"/>
              <a:t>.</a:t>
            </a:r>
            <a:endParaRPr lang="en-US" sz="2800" dirty="0" smtClean="0"/>
          </a:p>
          <a:p>
            <a:pPr lvl="1"/>
            <a:endParaRPr lang="en-US" b="1" dirty="0" smtClean="0"/>
          </a:p>
          <a:p>
            <a:pPr lvl="1">
              <a:buFont typeface="Wingdings" pitchFamily="2" charset="2"/>
              <a:buChar char="Ø"/>
            </a:pPr>
            <a:endParaRPr lang="en-US" b="1" dirty="0"/>
          </a:p>
        </p:txBody>
      </p:sp>
      <p:sp>
        <p:nvSpPr>
          <p:cNvPr id="20" name="Content Placeholder 13"/>
          <p:cNvSpPr txBox="1">
            <a:spLocks/>
          </p:cNvSpPr>
          <p:nvPr/>
        </p:nvSpPr>
        <p:spPr>
          <a:xfrm>
            <a:off x="457200" y="2514600"/>
            <a:ext cx="8305800" cy="4114800"/>
          </a:xfrm>
          <a:prstGeom prst="rect">
            <a:avLst/>
          </a:prstGeom>
        </p:spPr>
        <p:txBody>
          <a:bodyPr vert="horz" lIns="91440" tIns="45720" rIns="91440" bIns="45720" rtlCol="0">
            <a:normAutofit/>
          </a:bodyPr>
          <a:lstStyle/>
          <a:p>
            <a:pPr marL="342900" lvl="0" indent="-342900">
              <a:spcBef>
                <a:spcPct val="20000"/>
              </a:spcBef>
              <a:buFont typeface="Arial" pitchFamily="34" charset="0"/>
              <a:buChar cha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a:bodyPr>
          <a:lstStyle/>
          <a:p>
            <a:r>
              <a:rPr lang="en-US" sz="3600" dirty="0" smtClean="0"/>
              <a:t>Module I: Summary</a:t>
            </a:r>
            <a:endParaRPr lang="en-US" sz="3600" dirty="0"/>
          </a:p>
        </p:txBody>
      </p:sp>
      <p:sp>
        <p:nvSpPr>
          <p:cNvPr id="14" name="Content Placeholder 13"/>
          <p:cNvSpPr>
            <a:spLocks noGrp="1"/>
          </p:cNvSpPr>
          <p:nvPr>
            <p:ph idx="1"/>
          </p:nvPr>
        </p:nvSpPr>
        <p:spPr>
          <a:xfrm>
            <a:off x="457200" y="1524000"/>
            <a:ext cx="8305800" cy="4876800"/>
          </a:xfrm>
        </p:spPr>
        <p:txBody>
          <a:bodyPr>
            <a:normAutofit fontScale="92500" lnSpcReduction="20000"/>
          </a:bodyPr>
          <a:lstStyle/>
          <a:p>
            <a:pPr marL="0" indent="0">
              <a:buNone/>
            </a:pPr>
            <a:r>
              <a:rPr lang="en-US" b="1" i="1" dirty="0" smtClean="0"/>
              <a:t>On the way to literacy, a child needs</a:t>
            </a:r>
            <a:r>
              <a:rPr lang="en-US" i="1" dirty="0" smtClean="0"/>
              <a:t>…</a:t>
            </a:r>
            <a:endParaRPr lang="en-US" dirty="0" smtClean="0"/>
          </a:p>
          <a:p>
            <a:r>
              <a:rPr lang="en-US" b="1" dirty="0" smtClean="0"/>
              <a:t>access and exposure </a:t>
            </a:r>
            <a:r>
              <a:rPr lang="en-US" dirty="0" smtClean="0"/>
              <a:t>to materials in the medium that is best for him, whether this is braille, print, or tactile or visual communication symbols.</a:t>
            </a:r>
          </a:p>
          <a:p>
            <a:pPr lvl="0"/>
            <a:r>
              <a:rPr lang="en-US" b="1" dirty="0" smtClean="0"/>
              <a:t>knowledge about language</a:t>
            </a:r>
            <a:r>
              <a:rPr lang="en-US" dirty="0" smtClean="0"/>
              <a:t>—both spoken and written, including letters and letter sounds.</a:t>
            </a:r>
          </a:p>
          <a:p>
            <a:r>
              <a:rPr lang="en-US" b="1" dirty="0" smtClean="0"/>
              <a:t>knowledge about multiple processes used in reading </a:t>
            </a:r>
            <a:r>
              <a:rPr lang="en-US" dirty="0" smtClean="0"/>
              <a:t>(for braille and print readers).</a:t>
            </a:r>
          </a:p>
          <a:p>
            <a:pPr lvl="0"/>
            <a:r>
              <a:rPr lang="en-US" b="1" dirty="0" smtClean="0"/>
              <a:t>firsthand experiences and related vocabulary</a:t>
            </a:r>
            <a:r>
              <a:rPr lang="en-US" dirty="0" smtClean="0"/>
              <a:t>—so that words read, or communication symbols, can be linked to meaning.</a:t>
            </a:r>
          </a:p>
          <a:p>
            <a:pPr lvl="0"/>
            <a:endParaRPr lang="en-US" dirty="0" smtClean="0"/>
          </a:p>
          <a:p>
            <a:pPr lvl="0"/>
            <a:endParaRPr lang="en-US" b="1" dirty="0"/>
          </a:p>
        </p:txBody>
      </p:sp>
      <p:sp>
        <p:nvSpPr>
          <p:cNvPr id="20" name="Content Placeholder 13"/>
          <p:cNvSpPr txBox="1">
            <a:spLocks/>
          </p:cNvSpPr>
          <p:nvPr/>
        </p:nvSpPr>
        <p:spPr>
          <a:xfrm>
            <a:off x="457200" y="2514600"/>
            <a:ext cx="8305800" cy="4114800"/>
          </a:xfrm>
          <a:prstGeom prst="rect">
            <a:avLst/>
          </a:prstGeom>
        </p:spPr>
        <p:txBody>
          <a:bodyPr vert="horz" lIns="91440" tIns="45720" rIns="91440" bIns="45720" rtlCol="0">
            <a:normAutofit/>
          </a:bodyPr>
          <a:lstStyle/>
          <a:p>
            <a:pPr marL="342900" lvl="0" indent="-342900">
              <a:spcBef>
                <a:spcPct val="20000"/>
              </a:spcBef>
              <a:buFont typeface="Arial" pitchFamily="34" charset="0"/>
              <a:buChar cha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1" i="0" u="none" strike="noStrike" kern="1200" cap="none" spc="0" normalizeH="0" baseline="0" noProof="0" dirty="0">
              <a:ln>
                <a:noFill/>
              </a:ln>
              <a:solidFill>
                <a:schemeClr val="tx1"/>
              </a:solidFill>
              <a:effectLst/>
              <a:uLnTx/>
              <a:uFillTx/>
              <a:latin typeface="+mn-lt"/>
              <a:ea typeface="+mn-ea"/>
              <a:cs typeface="+mn-cs"/>
            </a:endParaRPr>
          </a:p>
        </p:txBody>
      </p:sp>
      <p:pic>
        <p:nvPicPr>
          <p:cNvPr id="3076" name="Picture 4" descr="(Image: four puzzle pieces being placed together)"/>
          <p:cNvPicPr>
            <a:picLocks noChangeAspect="1" noChangeArrowheads="1"/>
          </p:cNvPicPr>
          <p:nvPr/>
        </p:nvPicPr>
        <p:blipFill>
          <a:blip r:embed="rId3" cstate="print"/>
          <a:srcRect/>
          <a:stretch>
            <a:fillRect/>
          </a:stretch>
        </p:blipFill>
        <p:spPr bwMode="auto">
          <a:xfrm>
            <a:off x="7391400" y="304800"/>
            <a:ext cx="1266825"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6200">
            <a:solidFill>
              <a:schemeClr val="accent6">
                <a:lumMod val="50000"/>
              </a:schemeClr>
            </a:solidFill>
          </a:ln>
        </p:spPr>
        <p:style>
          <a:lnRef idx="0">
            <a:schemeClr val="accent5"/>
          </a:lnRef>
          <a:fillRef idx="3">
            <a:schemeClr val="accent5"/>
          </a:fillRef>
          <a:effectRef idx="3">
            <a:schemeClr val="accent5"/>
          </a:effectRef>
          <a:fontRef idx="minor">
            <a:schemeClr val="lt1"/>
          </a:fontRef>
        </p:style>
        <p:txBody>
          <a:bodyPr/>
          <a:lstStyle/>
          <a:p>
            <a:r>
              <a:rPr lang="en-US" dirty="0" smtClean="0"/>
              <a:t>Module II: First Years</a:t>
            </a:r>
            <a:endParaRPr lang="en-US" dirty="0"/>
          </a:p>
        </p:txBody>
      </p:sp>
      <p:sp>
        <p:nvSpPr>
          <p:cNvPr id="3" name="Content Placeholder 2"/>
          <p:cNvSpPr>
            <a:spLocks noGrp="1"/>
          </p:cNvSpPr>
          <p:nvPr>
            <p:ph idx="1"/>
          </p:nvPr>
        </p:nvSpPr>
        <p:spPr>
          <a:xfrm>
            <a:off x="457200" y="1600200"/>
            <a:ext cx="8382000" cy="4953000"/>
          </a:xfrm>
        </p:spPr>
        <p:txBody>
          <a:bodyPr>
            <a:normAutofit/>
          </a:bodyPr>
          <a:lstStyle/>
          <a:p>
            <a:pPr marL="0" indent="0">
              <a:buNone/>
            </a:pPr>
            <a:r>
              <a:rPr lang="en-US" dirty="0" smtClean="0"/>
              <a:t>What your child learns </a:t>
            </a:r>
            <a:r>
              <a:rPr lang="en-US" i="1" dirty="0" smtClean="0"/>
              <a:t>now</a:t>
            </a:r>
            <a:r>
              <a:rPr lang="en-US" dirty="0" smtClean="0"/>
              <a:t>—as he participates in early interactions and becomes aware of the information his senses bring to him—forms the foundation for literacy! </a:t>
            </a:r>
          </a:p>
          <a:p>
            <a:pPr lvl="1">
              <a:buNone/>
            </a:pPr>
            <a:endParaRPr lang="en-US" dirty="0" smtClean="0"/>
          </a:p>
          <a:p>
            <a:endParaRPr lang="en-US" dirty="0" smtClean="0"/>
          </a:p>
          <a:p>
            <a:endParaRPr lang="en-US" dirty="0"/>
          </a:p>
        </p:txBody>
      </p:sp>
      <p:pic>
        <p:nvPicPr>
          <p:cNvPr id="7173" name="Picture 5" descr="(Image: adult holding a child and reading a book to the child)"/>
          <p:cNvPicPr>
            <a:picLocks noChangeAspect="1" noChangeArrowheads="1"/>
          </p:cNvPicPr>
          <p:nvPr/>
        </p:nvPicPr>
        <p:blipFill>
          <a:blip r:embed="rId2" cstate="print"/>
          <a:srcRect/>
          <a:stretch>
            <a:fillRect/>
          </a:stretch>
        </p:blipFill>
        <p:spPr bwMode="auto">
          <a:xfrm>
            <a:off x="7391400" y="304800"/>
            <a:ext cx="1085935" cy="11430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a:bodyPr>
          <a:lstStyle/>
          <a:p>
            <a:r>
              <a:rPr lang="en-US" sz="3600" dirty="0" smtClean="0"/>
              <a:t>Literacy Begins at Birth</a:t>
            </a:r>
            <a:endParaRPr lang="en-US" sz="3600" dirty="0"/>
          </a:p>
        </p:txBody>
      </p:sp>
      <p:sp>
        <p:nvSpPr>
          <p:cNvPr id="14" name="Content Placeholder 13"/>
          <p:cNvSpPr>
            <a:spLocks noGrp="1"/>
          </p:cNvSpPr>
          <p:nvPr>
            <p:ph idx="1"/>
          </p:nvPr>
        </p:nvSpPr>
        <p:spPr>
          <a:xfrm>
            <a:off x="457200" y="1524000"/>
            <a:ext cx="8382000" cy="5105400"/>
          </a:xfrm>
        </p:spPr>
        <p:txBody>
          <a:bodyPr>
            <a:normAutofit fontScale="85000" lnSpcReduction="20000"/>
          </a:bodyPr>
          <a:lstStyle/>
          <a:p>
            <a:pPr>
              <a:buNone/>
            </a:pPr>
            <a:r>
              <a:rPr lang="en-US" b="1" i="1" dirty="0" smtClean="0"/>
              <a:t>Literacy begins at birth </a:t>
            </a:r>
            <a:r>
              <a:rPr lang="en-US" b="1" dirty="0" smtClean="0"/>
              <a:t>as a young child develops:</a:t>
            </a:r>
          </a:p>
          <a:p>
            <a:pPr lvl="1">
              <a:buFont typeface="Arial" pitchFamily="34" charset="0"/>
              <a:buChar char="•"/>
            </a:pPr>
            <a:r>
              <a:rPr lang="en-US" b="1" dirty="0" smtClean="0"/>
              <a:t>The ability to communicate</a:t>
            </a:r>
            <a:r>
              <a:rPr lang="en-US" dirty="0" smtClean="0"/>
              <a:t>—listening to your words and communicating his needs, at first, nonverbally and later with words . . . playing turn-taking activities</a:t>
            </a:r>
          </a:p>
          <a:p>
            <a:pPr lvl="1">
              <a:buFont typeface="Arial" pitchFamily="34" charset="0"/>
              <a:buChar char="•"/>
            </a:pPr>
            <a:r>
              <a:rPr lang="en-US" b="1" dirty="0" smtClean="0"/>
              <a:t>Sensory awareness</a:t>
            </a:r>
            <a:r>
              <a:rPr lang="en-US" dirty="0" smtClean="0"/>
              <a:t>—becoming aware of the information his senses bring him, giving him rich experiences that will give </a:t>
            </a:r>
            <a:r>
              <a:rPr lang="en-US" u="sng" dirty="0" smtClean="0"/>
              <a:t>meaning</a:t>
            </a:r>
            <a:r>
              <a:rPr lang="en-US" dirty="0" smtClean="0"/>
              <a:t> to language he hears and later reads. . .</a:t>
            </a:r>
          </a:p>
          <a:p>
            <a:pPr lvl="1">
              <a:buFont typeface="Arial" pitchFamily="34" charset="0"/>
              <a:buChar char="•"/>
            </a:pPr>
            <a:r>
              <a:rPr lang="en-US" b="1" dirty="0" smtClean="0"/>
              <a:t>Visual and/or tactual discrimination skills</a:t>
            </a:r>
            <a:r>
              <a:rPr lang="en-US" dirty="0" smtClean="0"/>
              <a:t>—enabling him to someday read braille (or a tactile communication system) using touch, OR to read print (or a picture communication system)—using his vision to its fullest possible extent . . . </a:t>
            </a:r>
          </a:p>
          <a:p>
            <a:pPr lvl="1">
              <a:buFont typeface="Arial" pitchFamily="34" charset="0"/>
              <a:buChar char="•"/>
            </a:pPr>
            <a:r>
              <a:rPr lang="en-US" b="1" dirty="0" smtClean="0"/>
              <a:t>An awareness of books, print or braille, and their purpose</a:t>
            </a:r>
            <a:r>
              <a:rPr lang="en-US" dirty="0" smtClean="0"/>
              <a:t>—reading aloud from books gives a child exposure to written language, provides an understanding of its purpose, and has the power to encourage him on his way to literacy!</a:t>
            </a:r>
            <a:endParaRPr lang="en-US" b="1" dirty="0" smtClean="0"/>
          </a:p>
          <a:p>
            <a:pPr lvl="0"/>
            <a:endParaRPr lang="en-US" dirty="0" smtClean="0"/>
          </a:p>
          <a:p>
            <a:pPr lvl="0"/>
            <a:endParaRPr lang="en-US" b="1" dirty="0"/>
          </a:p>
        </p:txBody>
      </p:sp>
      <p:sp>
        <p:nvSpPr>
          <p:cNvPr id="20" name="Content Placeholder 13"/>
          <p:cNvSpPr txBox="1">
            <a:spLocks/>
          </p:cNvSpPr>
          <p:nvPr/>
        </p:nvSpPr>
        <p:spPr>
          <a:xfrm>
            <a:off x="457200" y="2514600"/>
            <a:ext cx="8305800" cy="4114800"/>
          </a:xfrm>
          <a:prstGeom prst="rect">
            <a:avLst/>
          </a:prstGeom>
        </p:spPr>
        <p:txBody>
          <a:bodyPr vert="horz" lIns="91440" tIns="45720" rIns="91440" bIns="45720" rtlCol="0">
            <a:normAutofit/>
          </a:bodyPr>
          <a:lstStyle/>
          <a:p>
            <a:pPr marL="342900" lvl="0" indent="-342900">
              <a:spcBef>
                <a:spcPct val="20000"/>
              </a:spcBef>
              <a:buFont typeface="Arial" pitchFamily="34" charset="0"/>
              <a:buChar cha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a:bodyPr>
          <a:lstStyle/>
          <a:p>
            <a:r>
              <a:rPr lang="en-US" dirty="0" smtClean="0"/>
              <a:t>Goals of This Course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parent will appropriately use the terms </a:t>
            </a:r>
            <a:r>
              <a:rPr lang="en-US" b="1" dirty="0" smtClean="0"/>
              <a:t>literacy</a:t>
            </a:r>
            <a:r>
              <a:rPr lang="en-US" dirty="0" smtClean="0"/>
              <a:t>, </a:t>
            </a:r>
            <a:r>
              <a:rPr lang="en-US" b="1" dirty="0" smtClean="0"/>
              <a:t>emergent literacy</a:t>
            </a:r>
            <a:r>
              <a:rPr lang="en-US" dirty="0" smtClean="0"/>
              <a:t>, and </a:t>
            </a:r>
            <a:r>
              <a:rPr lang="en-US" b="1" dirty="0" smtClean="0"/>
              <a:t>accessible medium</a:t>
            </a:r>
            <a:r>
              <a:rPr lang="en-US" dirty="0" smtClean="0"/>
              <a:t>.</a:t>
            </a:r>
          </a:p>
          <a:p>
            <a:r>
              <a:rPr lang="en-US" dirty="0" smtClean="0"/>
              <a:t>The parent will identify examples of braille, large print, and tactile communication symbols.</a:t>
            </a:r>
          </a:p>
          <a:p>
            <a:r>
              <a:rPr lang="en-US" dirty="0" smtClean="0"/>
              <a:t>The parent will identify basic knowledge and skills needed for reading and writing with meaning.</a:t>
            </a:r>
          </a:p>
          <a:p>
            <a:r>
              <a:rPr lang="en-US" dirty="0" smtClean="0"/>
              <a:t>The parent will identify the connections that take place in reading and what it means to be a fluent reader.</a:t>
            </a:r>
          </a:p>
          <a:p>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a:bodyPr>
          <a:lstStyle/>
          <a:p>
            <a:r>
              <a:rPr lang="en-US" sz="3600" dirty="0" smtClean="0"/>
              <a:t>Your Child’s Developing Brain</a:t>
            </a:r>
            <a:endParaRPr lang="en-US" sz="3600" dirty="0"/>
          </a:p>
        </p:txBody>
      </p:sp>
      <p:sp>
        <p:nvSpPr>
          <p:cNvPr id="14" name="Content Placeholder 13"/>
          <p:cNvSpPr>
            <a:spLocks noGrp="1"/>
          </p:cNvSpPr>
          <p:nvPr>
            <p:ph idx="1"/>
          </p:nvPr>
        </p:nvSpPr>
        <p:spPr>
          <a:xfrm>
            <a:off x="457200" y="1524000"/>
            <a:ext cx="8305800" cy="4876800"/>
          </a:xfrm>
        </p:spPr>
        <p:txBody>
          <a:bodyPr>
            <a:normAutofit fontScale="92500" lnSpcReduction="10000"/>
          </a:bodyPr>
          <a:lstStyle/>
          <a:p>
            <a:pPr marL="0" indent="0">
              <a:buNone/>
            </a:pPr>
            <a:r>
              <a:rPr lang="en-US" b="1" i="1" dirty="0" smtClean="0"/>
              <a:t>Your child’s developing brain </a:t>
            </a:r>
            <a:r>
              <a:rPr lang="en-US" b="1" dirty="0" smtClean="0"/>
              <a:t>organizes sensory information into meaningful experience and helps him learn related language. </a:t>
            </a:r>
            <a:endParaRPr lang="en-US" dirty="0" smtClean="0"/>
          </a:p>
          <a:p>
            <a:r>
              <a:rPr lang="en-US" dirty="0" smtClean="0"/>
              <a:t>A baby’s brain is a </a:t>
            </a:r>
            <a:r>
              <a:rPr lang="en-US" u="sng" dirty="0" smtClean="0"/>
              <a:t>forest of connections</a:t>
            </a:r>
            <a:r>
              <a:rPr lang="en-US" dirty="0" smtClean="0"/>
              <a:t>, with thousands of new connections formed every day by the experiences you give your child!</a:t>
            </a:r>
          </a:p>
          <a:p>
            <a:r>
              <a:rPr lang="en-US" dirty="0" smtClean="0"/>
              <a:t>Neural connections that are used receive a protective covering that allows them to function even better. Unused neurons are “pruned” away. Our resulting adult brain is more efficient, but not as easily taught . . .  </a:t>
            </a:r>
          </a:p>
          <a:p>
            <a:endParaRPr lang="en-US" dirty="0" smtClean="0"/>
          </a:p>
          <a:p>
            <a:pPr lvl="0"/>
            <a:endParaRPr lang="en-US" dirty="0" smtClean="0"/>
          </a:p>
          <a:p>
            <a:pPr lvl="0"/>
            <a:endParaRPr lang="en-US" b="1" dirty="0"/>
          </a:p>
        </p:txBody>
      </p:sp>
      <p:sp>
        <p:nvSpPr>
          <p:cNvPr id="20" name="Content Placeholder 13"/>
          <p:cNvSpPr txBox="1">
            <a:spLocks/>
          </p:cNvSpPr>
          <p:nvPr/>
        </p:nvSpPr>
        <p:spPr>
          <a:xfrm>
            <a:off x="457200" y="2514600"/>
            <a:ext cx="8305800" cy="4114800"/>
          </a:xfrm>
          <a:prstGeom prst="rect">
            <a:avLst/>
          </a:prstGeom>
        </p:spPr>
        <p:txBody>
          <a:bodyPr vert="horz" lIns="91440" tIns="45720" rIns="91440" bIns="45720" rtlCol="0">
            <a:normAutofit/>
          </a:bodyPr>
          <a:lstStyle/>
          <a:p>
            <a:pPr marL="342900" lvl="0" indent="-342900">
              <a:spcBef>
                <a:spcPct val="20000"/>
              </a:spcBef>
              <a:buFont typeface="Arial" pitchFamily="34" charset="0"/>
              <a:buChar cha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1" i="0" u="none" strike="noStrike" kern="1200" cap="none" spc="0" normalizeH="0" baseline="0" noProof="0" dirty="0">
              <a:ln>
                <a:noFill/>
              </a:ln>
              <a:solidFill>
                <a:schemeClr val="tx1"/>
              </a:solidFill>
              <a:effectLst/>
              <a:uLnTx/>
              <a:uFillTx/>
              <a:latin typeface="+mn-lt"/>
              <a:ea typeface="+mn-ea"/>
              <a:cs typeface="+mn-cs"/>
            </a:endParaRPr>
          </a:p>
        </p:txBody>
      </p:sp>
      <p:pic>
        <p:nvPicPr>
          <p:cNvPr id="8" name="Picture 1" descr="(Image: infant feeling items on a page of a book)"/>
          <p:cNvPicPr>
            <a:picLocks noChangeAspect="1" noChangeArrowheads="1"/>
          </p:cNvPicPr>
          <p:nvPr/>
        </p:nvPicPr>
        <p:blipFill>
          <a:blip r:embed="rId3" cstate="print"/>
          <a:srcRect/>
          <a:stretch>
            <a:fillRect/>
          </a:stretch>
        </p:blipFill>
        <p:spPr bwMode="auto">
          <a:xfrm>
            <a:off x="7266516" y="304800"/>
            <a:ext cx="1877484" cy="1248624"/>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r>
              <a:rPr lang="en-US" sz="3600" dirty="0" smtClean="0"/>
              <a:t>Your Child’s Developing Brain – cont.</a:t>
            </a:r>
            <a:endParaRPr lang="en-US" sz="3600" dirty="0"/>
          </a:p>
        </p:txBody>
      </p:sp>
      <p:sp>
        <p:nvSpPr>
          <p:cNvPr id="14" name="Content Placeholder 13"/>
          <p:cNvSpPr>
            <a:spLocks noGrp="1"/>
          </p:cNvSpPr>
          <p:nvPr>
            <p:ph idx="1"/>
          </p:nvPr>
        </p:nvSpPr>
        <p:spPr>
          <a:xfrm>
            <a:off x="1981200" y="1524000"/>
            <a:ext cx="6858000" cy="4876800"/>
          </a:xfrm>
        </p:spPr>
        <p:txBody>
          <a:bodyPr>
            <a:normAutofit fontScale="85000" lnSpcReduction="10000"/>
          </a:bodyPr>
          <a:lstStyle/>
          <a:p>
            <a:pPr marL="0" indent="0">
              <a:buNone/>
            </a:pPr>
            <a:r>
              <a:rPr lang="en-US" i="1" dirty="0" smtClean="0"/>
              <a:t>Imagine this analogy for how an infant’s brain functions</a:t>
            </a:r>
            <a:r>
              <a:rPr lang="en-US" dirty="0" smtClean="0"/>
              <a:t>: It’s as if you tried to dial someone in Philadelphia and all the phones in town ring! Over time, as certain connections receive more use (someone picks up the phone) and others do not (no answer), the unused connections no longer “ring” when a call is made. Eventually, when you call Phil Phillips in Philadelphia, only one phone rings. The young child’s ability to quickly connect the information his senses provide with the appropriate concepts and language improves with each experience.</a:t>
            </a:r>
          </a:p>
          <a:p>
            <a:endParaRPr lang="en-US" dirty="0" smtClean="0"/>
          </a:p>
          <a:p>
            <a:pPr lvl="0"/>
            <a:endParaRPr lang="en-US" dirty="0" smtClean="0"/>
          </a:p>
          <a:p>
            <a:pPr lvl="0"/>
            <a:endParaRPr lang="en-US" b="1" dirty="0"/>
          </a:p>
        </p:txBody>
      </p:sp>
      <p:sp>
        <p:nvSpPr>
          <p:cNvPr id="20" name="Content Placeholder 13"/>
          <p:cNvSpPr txBox="1">
            <a:spLocks/>
          </p:cNvSpPr>
          <p:nvPr/>
        </p:nvSpPr>
        <p:spPr>
          <a:xfrm>
            <a:off x="457200" y="2514600"/>
            <a:ext cx="8305800" cy="4114800"/>
          </a:xfrm>
          <a:prstGeom prst="rect">
            <a:avLst/>
          </a:prstGeom>
        </p:spPr>
        <p:txBody>
          <a:bodyPr vert="horz" lIns="91440" tIns="45720" rIns="91440" bIns="45720" rtlCol="0">
            <a:normAutofit/>
          </a:bodyPr>
          <a:lstStyle/>
          <a:p>
            <a:pPr marL="342900" lvl="0" indent="-342900">
              <a:spcBef>
                <a:spcPct val="20000"/>
              </a:spcBef>
              <a:buFont typeface="Arial" pitchFamily="34" charset="0"/>
              <a:buChar cha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1" i="0" u="none" strike="noStrike" kern="1200" cap="none" spc="0" normalizeH="0" baseline="0" noProof="0" dirty="0">
              <a:ln>
                <a:noFill/>
              </a:ln>
              <a:solidFill>
                <a:schemeClr val="tx1"/>
              </a:solidFill>
              <a:effectLst/>
              <a:uLnTx/>
              <a:uFillTx/>
              <a:latin typeface="+mn-lt"/>
              <a:ea typeface="+mn-ea"/>
              <a:cs typeface="+mn-cs"/>
            </a:endParaRPr>
          </a:p>
        </p:txBody>
      </p:sp>
      <p:pic>
        <p:nvPicPr>
          <p:cNvPr id="6147" name="Picture 3" descr="(Image: ringing telephone)"/>
          <p:cNvPicPr>
            <a:picLocks noChangeAspect="1" noChangeArrowheads="1"/>
          </p:cNvPicPr>
          <p:nvPr/>
        </p:nvPicPr>
        <p:blipFill>
          <a:blip r:embed="rId3" cstate="print"/>
          <a:srcRect/>
          <a:stretch>
            <a:fillRect/>
          </a:stretch>
        </p:blipFill>
        <p:spPr bwMode="auto">
          <a:xfrm>
            <a:off x="381000" y="1447800"/>
            <a:ext cx="1569633" cy="15240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r>
              <a:rPr lang="en-US" sz="3600" dirty="0" smtClean="0"/>
              <a:t>Your Child’s Developing Brain – cont.</a:t>
            </a:r>
            <a:endParaRPr lang="en-US" sz="3600" dirty="0"/>
          </a:p>
        </p:txBody>
      </p:sp>
      <p:sp>
        <p:nvSpPr>
          <p:cNvPr id="14" name="Content Placeholder 13"/>
          <p:cNvSpPr>
            <a:spLocks noGrp="1"/>
          </p:cNvSpPr>
          <p:nvPr>
            <p:ph idx="1"/>
          </p:nvPr>
        </p:nvSpPr>
        <p:spPr>
          <a:xfrm>
            <a:off x="457200" y="1524000"/>
            <a:ext cx="8305800" cy="4876800"/>
          </a:xfrm>
        </p:spPr>
        <p:txBody>
          <a:bodyPr>
            <a:normAutofit/>
          </a:bodyPr>
          <a:lstStyle/>
          <a:p>
            <a:r>
              <a:rPr lang="en-US" dirty="0" smtClean="0"/>
              <a:t>Most experts agree that that a young child’s brain develops through a complex mixture of </a:t>
            </a:r>
            <a:r>
              <a:rPr lang="en-US" u="sng" dirty="0" smtClean="0"/>
              <a:t>nature and nurture</a:t>
            </a:r>
            <a:r>
              <a:rPr lang="en-US" dirty="0" smtClean="0"/>
              <a:t>—a “give and take” between what is already </a:t>
            </a:r>
            <a:r>
              <a:rPr lang="en-US" u="sng" dirty="0" smtClean="0"/>
              <a:t>pre-wired</a:t>
            </a:r>
            <a:r>
              <a:rPr lang="en-US" dirty="0" smtClean="0"/>
              <a:t> in the brain and the </a:t>
            </a:r>
            <a:r>
              <a:rPr lang="en-US" u="sng" dirty="0" smtClean="0"/>
              <a:t>experiences</a:t>
            </a:r>
            <a:r>
              <a:rPr lang="en-US" dirty="0" smtClean="0"/>
              <a:t> he has every day. </a:t>
            </a:r>
          </a:p>
          <a:p>
            <a:pPr lvl="1">
              <a:buFont typeface="Wingdings" pitchFamily="2" charset="2"/>
              <a:buChar char="Ø"/>
            </a:pPr>
            <a:r>
              <a:rPr lang="en-US" dirty="0" smtClean="0"/>
              <a:t>Example: An infant is born capable of telling apart any of the hundreds of sounds of every human language! Around 18 months of age, this ability is lost as the baby’s brain becomes attuned to the sounds of her own native language. </a:t>
            </a:r>
          </a:p>
          <a:p>
            <a:endParaRPr lang="en-US" dirty="0" smtClean="0"/>
          </a:p>
          <a:p>
            <a:pPr lvl="0"/>
            <a:endParaRPr lang="en-US" dirty="0" smtClean="0"/>
          </a:p>
          <a:p>
            <a:pPr lvl="0"/>
            <a:endParaRPr lang="en-US"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r>
              <a:rPr lang="en-US" sz="3600" dirty="0" smtClean="0"/>
              <a:t>Your Child’s Developing Brain – cont.</a:t>
            </a:r>
            <a:endParaRPr lang="en-US" sz="3600" dirty="0"/>
          </a:p>
        </p:txBody>
      </p:sp>
      <p:sp>
        <p:nvSpPr>
          <p:cNvPr id="14" name="Content Placeholder 13"/>
          <p:cNvSpPr>
            <a:spLocks noGrp="1"/>
          </p:cNvSpPr>
          <p:nvPr>
            <p:ph idx="1"/>
          </p:nvPr>
        </p:nvSpPr>
        <p:spPr>
          <a:xfrm>
            <a:off x="457200" y="1524000"/>
            <a:ext cx="8305800" cy="5105400"/>
          </a:xfrm>
        </p:spPr>
        <p:txBody>
          <a:bodyPr>
            <a:normAutofit/>
          </a:bodyPr>
          <a:lstStyle/>
          <a:p>
            <a:pPr marL="0" indent="0">
              <a:buNone/>
            </a:pPr>
            <a:r>
              <a:rPr lang="en-US" b="1" dirty="0" smtClean="0"/>
              <a:t>What does information about brain development suggest for caregivers? </a:t>
            </a:r>
          </a:p>
          <a:p>
            <a:r>
              <a:rPr lang="en-US" dirty="0" smtClean="0"/>
              <a:t>Providing rich experiences can support your child’s learning. </a:t>
            </a:r>
          </a:p>
          <a:p>
            <a:endParaRPr lang="en-US" dirty="0" smtClean="0"/>
          </a:p>
          <a:p>
            <a:pPr lvl="0"/>
            <a:endParaRPr lang="en-US" dirty="0" smtClean="0"/>
          </a:p>
          <a:p>
            <a:pPr lvl="0"/>
            <a:endParaRPr lang="en-US" b="1" dirty="0"/>
          </a:p>
        </p:txBody>
      </p:sp>
      <p:pic>
        <p:nvPicPr>
          <p:cNvPr id="5" name="Picture 2" descr="(Image: question mark in a call-out bubble)"/>
          <p:cNvPicPr>
            <a:picLocks noChangeAspect="1" noChangeArrowheads="1"/>
          </p:cNvPicPr>
          <p:nvPr/>
        </p:nvPicPr>
        <p:blipFill>
          <a:blip r:embed="rId3" cstate="print"/>
          <a:srcRect/>
          <a:stretch>
            <a:fillRect/>
          </a:stretch>
        </p:blipFill>
        <p:spPr bwMode="auto">
          <a:xfrm rot="773388">
            <a:off x="6797526" y="1309761"/>
            <a:ext cx="914400" cy="1085646"/>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sz="3600" dirty="0" smtClean="0"/>
              <a:t>Providing Rich Experiences to Support Learning </a:t>
            </a:r>
            <a:endParaRPr lang="en-US" sz="3600" dirty="0"/>
          </a:p>
        </p:txBody>
      </p:sp>
      <p:sp>
        <p:nvSpPr>
          <p:cNvPr id="14" name="Content Placeholder 13"/>
          <p:cNvSpPr>
            <a:spLocks noGrp="1"/>
          </p:cNvSpPr>
          <p:nvPr>
            <p:ph idx="1"/>
          </p:nvPr>
        </p:nvSpPr>
        <p:spPr>
          <a:xfrm>
            <a:off x="457200" y="1524000"/>
            <a:ext cx="8305800" cy="5105400"/>
          </a:xfrm>
        </p:spPr>
        <p:txBody>
          <a:bodyPr>
            <a:normAutofit fontScale="77500" lnSpcReduction="20000"/>
          </a:bodyPr>
          <a:lstStyle/>
          <a:p>
            <a:pPr marL="0" indent="0">
              <a:buNone/>
            </a:pPr>
            <a:r>
              <a:rPr lang="en-US" dirty="0" smtClean="0"/>
              <a:t>“</a:t>
            </a:r>
            <a:r>
              <a:rPr lang="en-US" i="1" dirty="0" smtClean="0"/>
              <a:t>How </a:t>
            </a:r>
            <a:r>
              <a:rPr lang="en-US" i="1" smtClean="0"/>
              <a:t>do I </a:t>
            </a:r>
            <a:r>
              <a:rPr lang="en-US" i="1" dirty="0" smtClean="0"/>
              <a:t>provide rich experiences to support my child’s learning?</a:t>
            </a:r>
            <a:r>
              <a:rPr lang="en-US" dirty="0" smtClean="0"/>
              <a:t>”</a:t>
            </a:r>
          </a:p>
          <a:p>
            <a:r>
              <a:rPr lang="en-US" u="sng" dirty="0" smtClean="0"/>
              <a:t>Nurture connections</a:t>
            </a:r>
            <a:r>
              <a:rPr lang="en-US" dirty="0" smtClean="0"/>
              <a:t>! Your child’s earliest years are a critical time to provide varied experiences (without overstimulation).</a:t>
            </a:r>
          </a:p>
          <a:p>
            <a:r>
              <a:rPr lang="en-US" u="sng" dirty="0" smtClean="0"/>
              <a:t>Take advantage of “pre-wired” tendencies and preferences</a:t>
            </a:r>
            <a:r>
              <a:rPr lang="en-US" dirty="0" smtClean="0"/>
              <a:t>.  </a:t>
            </a:r>
          </a:p>
          <a:p>
            <a:r>
              <a:rPr lang="en-US" u="sng" dirty="0" smtClean="0"/>
              <a:t>Provide predictable routines</a:t>
            </a:r>
            <a:r>
              <a:rPr lang="en-US" dirty="0" smtClean="0"/>
              <a:t>.– This helps him strengthen a set of associations. This predictability can be the basis for </a:t>
            </a:r>
            <a:r>
              <a:rPr lang="en-US" i="1" dirty="0" smtClean="0"/>
              <a:t>concept formation </a:t>
            </a:r>
            <a:r>
              <a:rPr lang="en-US" dirty="0" smtClean="0"/>
              <a:t>and </a:t>
            </a:r>
            <a:r>
              <a:rPr lang="en-US" i="1" dirty="0" smtClean="0"/>
              <a:t>learning related language</a:t>
            </a:r>
            <a:r>
              <a:rPr lang="en-US" dirty="0" smtClean="0"/>
              <a:t>. Providing sound and touch cues and consistent language guide him through the event. </a:t>
            </a:r>
          </a:p>
          <a:p>
            <a:r>
              <a:rPr lang="en-US" u="sng" dirty="0" smtClean="0"/>
              <a:t>Hold, cuddle, and play with your child</a:t>
            </a:r>
            <a:r>
              <a:rPr lang="en-US" dirty="0" smtClean="0"/>
              <a:t>! Research has shown that babies who receive loving contact from caregivers are easier to soothe and may learn faster. </a:t>
            </a:r>
          </a:p>
          <a:p>
            <a:pPr lvl="1">
              <a:buFont typeface="Wingdings" pitchFamily="2" charset="2"/>
              <a:buChar char="Ø"/>
            </a:pPr>
            <a:endParaRPr lang="en-US" i="1" dirty="0" smtClean="0"/>
          </a:p>
          <a:p>
            <a:pPr lvl="1">
              <a:buFont typeface="Wingdings" pitchFamily="2" charset="2"/>
              <a:buChar char="Ø"/>
            </a:pPr>
            <a:endParaRPr lang="en-US" dirty="0" smtClean="0"/>
          </a:p>
          <a:p>
            <a:endParaRPr lang="en-US" dirty="0" smtClean="0"/>
          </a:p>
          <a:p>
            <a:pPr lvl="0"/>
            <a:endParaRPr lang="en-US" dirty="0" smtClean="0"/>
          </a:p>
          <a:p>
            <a:pPr lvl="0"/>
            <a:endParaRPr lang="en-US" b="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sz="3600" dirty="0" smtClean="0"/>
              <a:t>Providing Rich Experiences to Support Learning  - cont. </a:t>
            </a:r>
            <a:endParaRPr lang="en-US" sz="3600" dirty="0"/>
          </a:p>
        </p:txBody>
      </p:sp>
      <p:sp>
        <p:nvSpPr>
          <p:cNvPr id="14" name="Content Placeholder 13"/>
          <p:cNvSpPr>
            <a:spLocks noGrp="1"/>
          </p:cNvSpPr>
          <p:nvPr>
            <p:ph idx="1"/>
          </p:nvPr>
        </p:nvSpPr>
        <p:spPr>
          <a:xfrm>
            <a:off x="457200" y="1524000"/>
            <a:ext cx="8305800" cy="4876800"/>
          </a:xfrm>
        </p:spPr>
        <p:txBody>
          <a:bodyPr>
            <a:normAutofit fontScale="85000" lnSpcReduction="10000"/>
          </a:bodyPr>
          <a:lstStyle/>
          <a:p>
            <a:pPr marL="227013" indent="-227013"/>
            <a:r>
              <a:rPr lang="en-US" dirty="0" smtClean="0"/>
              <a:t> Think of an activity you share with your child. What does he notice first or seem to give the most attention? Is this something you could use to cue him that this activity is about to begin? Is it something you could use to help him engage other senses? How?</a:t>
            </a:r>
          </a:p>
          <a:p>
            <a:pPr marL="227013" indent="-227013"/>
            <a:r>
              <a:rPr lang="en-US" dirty="0" smtClean="0"/>
              <a:t> What are some of the daily routines you share with your child? Choose one and think of ways to build in predictability. Consider the steps in the routine and the order in which they occur. Are there cues you can use to signal steps in the routine? Are there a few short phrases you can say that fit the routine and can be repeated each time you carry it out? </a:t>
            </a:r>
          </a:p>
          <a:p>
            <a:pPr lvl="1">
              <a:buFont typeface="Wingdings" pitchFamily="2" charset="2"/>
              <a:buChar char="Ø"/>
            </a:pPr>
            <a:endParaRPr lang="en-US" i="1" dirty="0" smtClean="0"/>
          </a:p>
          <a:p>
            <a:pPr lvl="1">
              <a:buFont typeface="Wingdings" pitchFamily="2" charset="2"/>
              <a:buChar char="Ø"/>
            </a:pPr>
            <a:endParaRPr lang="en-US" dirty="0" smtClean="0"/>
          </a:p>
          <a:p>
            <a:endParaRPr lang="en-US" dirty="0" smtClean="0"/>
          </a:p>
          <a:p>
            <a:pPr lvl="0"/>
            <a:endParaRPr lang="en-US" dirty="0" smtClean="0"/>
          </a:p>
          <a:p>
            <a:pPr lvl="0"/>
            <a:endParaRPr lang="en-US"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a:bodyPr>
          <a:lstStyle/>
          <a:p>
            <a:r>
              <a:rPr lang="en-US" sz="3600" dirty="0" smtClean="0"/>
              <a:t>Integrating Language With Experiences</a:t>
            </a:r>
            <a:endParaRPr lang="en-US" sz="3600" dirty="0"/>
          </a:p>
        </p:txBody>
      </p:sp>
      <p:sp>
        <p:nvSpPr>
          <p:cNvPr id="14" name="Content Placeholder 13"/>
          <p:cNvSpPr>
            <a:spLocks noGrp="1"/>
          </p:cNvSpPr>
          <p:nvPr>
            <p:ph idx="1"/>
          </p:nvPr>
        </p:nvSpPr>
        <p:spPr>
          <a:xfrm>
            <a:off x="457200" y="1524000"/>
            <a:ext cx="7924800" cy="4876800"/>
          </a:xfrm>
        </p:spPr>
        <p:txBody>
          <a:bodyPr>
            <a:normAutofit/>
          </a:bodyPr>
          <a:lstStyle/>
          <a:p>
            <a:pPr marL="0" indent="0">
              <a:buNone/>
            </a:pPr>
            <a:r>
              <a:rPr lang="en-US" dirty="0" smtClean="0"/>
              <a:t>Daily activities offer opportunities to combine language with sensory awareness and development of basic concepts. As you go through an activity, give your baby time to </a:t>
            </a:r>
            <a:r>
              <a:rPr lang="en-US" u="sng" dirty="0" smtClean="0"/>
              <a:t>use all his senses and pair language with what he is experiencing</a:t>
            </a:r>
            <a:r>
              <a:rPr lang="en-US" dirty="0" smtClean="0"/>
              <a:t>.</a:t>
            </a:r>
          </a:p>
          <a:p>
            <a:pPr marL="0" indent="0">
              <a:buNone/>
            </a:pPr>
            <a:endParaRPr lang="en-US" dirty="0" smtClean="0"/>
          </a:p>
          <a:p>
            <a:pPr lvl="1">
              <a:buFont typeface="Wingdings" pitchFamily="2" charset="2"/>
              <a:buChar char="Ø"/>
            </a:pPr>
            <a:endParaRPr lang="en-US" i="1" dirty="0" smtClean="0"/>
          </a:p>
          <a:p>
            <a:pPr lvl="1">
              <a:buFont typeface="Wingdings" pitchFamily="2" charset="2"/>
              <a:buChar char="Ø"/>
            </a:pPr>
            <a:endParaRPr lang="en-US" dirty="0" smtClean="0"/>
          </a:p>
          <a:p>
            <a:endParaRPr lang="en-US" dirty="0" smtClean="0"/>
          </a:p>
          <a:p>
            <a:pPr lvl="0"/>
            <a:endParaRPr lang="en-US" dirty="0" smtClean="0"/>
          </a:p>
          <a:p>
            <a:pPr lvl="0"/>
            <a:endParaRPr lang="en-US" b="1" dirty="0"/>
          </a:p>
        </p:txBody>
      </p:sp>
      <p:pic>
        <p:nvPicPr>
          <p:cNvPr id="55300" name="Picture 4" descr="(Image: camp counselor talking to two children campers)"/>
          <p:cNvPicPr>
            <a:picLocks noChangeAspect="1" noChangeArrowheads="1"/>
          </p:cNvPicPr>
          <p:nvPr/>
        </p:nvPicPr>
        <p:blipFill>
          <a:blip r:embed="rId3" cstate="print"/>
          <a:srcRect/>
          <a:stretch>
            <a:fillRect/>
          </a:stretch>
        </p:blipFill>
        <p:spPr bwMode="auto">
          <a:xfrm>
            <a:off x="5181600" y="4419600"/>
            <a:ext cx="1295400" cy="1976303"/>
          </a:xfrm>
          <a:prstGeom prst="rect">
            <a:avLst/>
          </a:prstGeom>
          <a:noFill/>
        </p:spPr>
      </p:pic>
      <p:pic>
        <p:nvPicPr>
          <p:cNvPr id="55302" name="Picture 6" descr="(Image: two children passing a ball)"/>
          <p:cNvPicPr>
            <a:picLocks noChangeAspect="1" noChangeArrowheads="1"/>
          </p:cNvPicPr>
          <p:nvPr/>
        </p:nvPicPr>
        <p:blipFill>
          <a:blip r:embed="rId4" cstate="print"/>
          <a:srcRect/>
          <a:stretch>
            <a:fillRect/>
          </a:stretch>
        </p:blipFill>
        <p:spPr bwMode="auto">
          <a:xfrm>
            <a:off x="2667000" y="4800600"/>
            <a:ext cx="1550276" cy="1219200"/>
          </a:xfrm>
          <a:prstGeom prst="rect">
            <a:avLst/>
          </a:prstGeom>
          <a:noFill/>
        </p:spPr>
      </p:pic>
      <p:pic>
        <p:nvPicPr>
          <p:cNvPr id="55305" name="Picture 9" descr="(Image: girl playing chess)"/>
          <p:cNvPicPr>
            <a:picLocks noChangeAspect="1" noChangeArrowheads="1"/>
          </p:cNvPicPr>
          <p:nvPr/>
        </p:nvPicPr>
        <p:blipFill>
          <a:blip r:embed="rId5" cstate="print"/>
          <a:srcRect/>
          <a:stretch>
            <a:fillRect/>
          </a:stretch>
        </p:blipFill>
        <p:spPr bwMode="auto">
          <a:xfrm>
            <a:off x="990600" y="4876800"/>
            <a:ext cx="1119288" cy="1513154"/>
          </a:xfrm>
          <a:prstGeom prst="rect">
            <a:avLst/>
          </a:prstGeom>
          <a:noFill/>
        </p:spPr>
      </p:pic>
      <p:pic>
        <p:nvPicPr>
          <p:cNvPr id="1036" name="Picture 12" descr="(Image: grandmother and granddaughter placing cookies on a cookie sheet)"/>
          <p:cNvPicPr>
            <a:picLocks noChangeAspect="1" noChangeArrowheads="1"/>
          </p:cNvPicPr>
          <p:nvPr/>
        </p:nvPicPr>
        <p:blipFill>
          <a:blip r:embed="rId6" cstate="print"/>
          <a:srcRect/>
          <a:stretch>
            <a:fillRect/>
          </a:stretch>
        </p:blipFill>
        <p:spPr bwMode="auto">
          <a:xfrm>
            <a:off x="6934200" y="4419600"/>
            <a:ext cx="1348740" cy="1816913"/>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457200" y="304800"/>
            <a:ext cx="8229600" cy="1143000"/>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sz="3600" dirty="0" smtClean="0"/>
              <a:t>Integrating Language With Experiences – cont. </a:t>
            </a:r>
            <a:endParaRPr lang="en-US" sz="3600" dirty="0"/>
          </a:p>
        </p:txBody>
      </p:sp>
      <p:sp>
        <p:nvSpPr>
          <p:cNvPr id="14" name="Content Placeholder 13"/>
          <p:cNvSpPr>
            <a:spLocks noGrp="1"/>
          </p:cNvSpPr>
          <p:nvPr>
            <p:ph idx="1"/>
          </p:nvPr>
        </p:nvSpPr>
        <p:spPr>
          <a:xfrm>
            <a:off x="457200" y="2362200"/>
            <a:ext cx="8305800" cy="4038600"/>
          </a:xfrm>
        </p:spPr>
        <p:txBody>
          <a:bodyPr>
            <a:normAutofit/>
          </a:bodyPr>
          <a:lstStyle/>
          <a:p>
            <a:pPr marL="0" indent="0">
              <a:buNone/>
            </a:pPr>
            <a:r>
              <a:rPr lang="en-US" dirty="0" smtClean="0"/>
              <a:t>List some of the sensory experiences provided by an activity such as bath time. What language might you use during bath time—naming body parts, describing what the child is feeling and doing, cuing the child what you will do next? </a:t>
            </a:r>
          </a:p>
          <a:p>
            <a:pPr marL="0" indent="0"/>
            <a:endParaRPr lang="en-US" dirty="0" smtClean="0"/>
          </a:p>
          <a:p>
            <a:pPr marL="0" indent="0">
              <a:buNone/>
            </a:pPr>
            <a:endParaRPr lang="en-US" dirty="0" smtClean="0"/>
          </a:p>
          <a:p>
            <a:pPr lvl="1">
              <a:buFont typeface="Wingdings" pitchFamily="2" charset="2"/>
              <a:buChar char="Ø"/>
            </a:pPr>
            <a:endParaRPr lang="en-US" i="1" dirty="0" smtClean="0"/>
          </a:p>
          <a:p>
            <a:pPr lvl="1">
              <a:buFont typeface="Wingdings" pitchFamily="2" charset="2"/>
              <a:buChar char="Ø"/>
            </a:pPr>
            <a:endParaRPr lang="en-US" dirty="0" smtClean="0"/>
          </a:p>
          <a:p>
            <a:endParaRPr lang="en-US" dirty="0" smtClean="0"/>
          </a:p>
          <a:p>
            <a:pPr lvl="0"/>
            <a:endParaRPr lang="en-US" dirty="0" smtClean="0"/>
          </a:p>
          <a:p>
            <a:pPr lvl="0"/>
            <a:endParaRPr lang="en-US" b="1" dirty="0"/>
          </a:p>
        </p:txBody>
      </p:sp>
      <p:sp>
        <p:nvSpPr>
          <p:cNvPr id="4" name="Title 12"/>
          <p:cNvSpPr txBox="1">
            <a:spLocks/>
          </p:cNvSpPr>
          <p:nvPr/>
        </p:nvSpPr>
        <p:spPr>
          <a:xfrm>
            <a:off x="457200" y="1600200"/>
            <a:ext cx="5257800" cy="762000"/>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a:bodyPr>
          <a:lstStyle/>
          <a:p>
            <a:pPr>
              <a:buNone/>
            </a:pPr>
            <a:r>
              <a:rPr lang="en-US" sz="3600" dirty="0" smtClean="0"/>
              <a:t>Activity</a:t>
            </a:r>
          </a:p>
        </p:txBody>
      </p:sp>
      <p:pic>
        <p:nvPicPr>
          <p:cNvPr id="7178" name="Picture 10" descr="(Image: father bathing a baby)"/>
          <p:cNvPicPr>
            <a:picLocks noChangeAspect="1" noChangeArrowheads="1"/>
          </p:cNvPicPr>
          <p:nvPr/>
        </p:nvPicPr>
        <p:blipFill>
          <a:blip r:embed="rId3" cstate="print"/>
          <a:srcRect/>
          <a:stretch>
            <a:fillRect/>
          </a:stretch>
        </p:blipFill>
        <p:spPr bwMode="auto">
          <a:xfrm>
            <a:off x="3733800" y="5105400"/>
            <a:ext cx="1600200" cy="1561589"/>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sz="3600" dirty="0" smtClean="0"/>
              <a:t>Integrating Language With Experiences – cont.</a:t>
            </a:r>
            <a:endParaRPr lang="en-US" sz="3600" dirty="0"/>
          </a:p>
        </p:txBody>
      </p:sp>
      <p:sp>
        <p:nvSpPr>
          <p:cNvPr id="14" name="Content Placeholder 13"/>
          <p:cNvSpPr>
            <a:spLocks noGrp="1"/>
          </p:cNvSpPr>
          <p:nvPr>
            <p:ph idx="1"/>
          </p:nvPr>
        </p:nvSpPr>
        <p:spPr>
          <a:xfrm>
            <a:off x="457200" y="1524000"/>
            <a:ext cx="8305800" cy="4876800"/>
          </a:xfrm>
        </p:spPr>
        <p:txBody>
          <a:bodyPr>
            <a:normAutofit/>
          </a:bodyPr>
          <a:lstStyle/>
          <a:p>
            <a:pPr marL="0" indent="0"/>
            <a:r>
              <a:rPr lang="en-US" sz="3000" b="1" dirty="0" smtClean="0"/>
              <a:t> Share your child’s focus</a:t>
            </a:r>
            <a:r>
              <a:rPr lang="en-US" sz="3000" dirty="0" smtClean="0"/>
              <a:t>: Your child will more easily learn language that is related to </a:t>
            </a:r>
            <a:r>
              <a:rPr lang="en-US" sz="3000" u="sng" dirty="0" smtClean="0"/>
              <a:t>his</a:t>
            </a:r>
            <a:r>
              <a:rPr lang="en-US" sz="3000" dirty="0" smtClean="0"/>
              <a:t> needs and interests. Watch to see where his attention is placed and provide language about what he is attending to </a:t>
            </a:r>
            <a:r>
              <a:rPr lang="en-US" sz="3000" u="sng" dirty="0" smtClean="0"/>
              <a:t>at that moment</a:t>
            </a:r>
            <a:r>
              <a:rPr lang="en-US" sz="3000" dirty="0" smtClean="0"/>
              <a:t>. </a:t>
            </a:r>
          </a:p>
          <a:p>
            <a:pPr marL="0" indent="0">
              <a:buNone/>
            </a:pPr>
            <a:endParaRPr lang="en-US" dirty="0" smtClean="0"/>
          </a:p>
          <a:p>
            <a:pPr lvl="1">
              <a:buFont typeface="Wingdings" pitchFamily="2" charset="2"/>
              <a:buChar char="Ø"/>
            </a:pPr>
            <a:endParaRPr lang="en-US" i="1" dirty="0" smtClean="0"/>
          </a:p>
          <a:p>
            <a:pPr lvl="1">
              <a:buFont typeface="Wingdings" pitchFamily="2" charset="2"/>
              <a:buChar char="Ø"/>
            </a:pPr>
            <a:endParaRPr lang="en-US" dirty="0" smtClean="0"/>
          </a:p>
          <a:p>
            <a:endParaRPr lang="en-US" dirty="0" smtClean="0"/>
          </a:p>
          <a:p>
            <a:pPr lvl="0"/>
            <a:endParaRPr lang="en-US" dirty="0" smtClean="0"/>
          </a:p>
          <a:p>
            <a:pPr lvl="0"/>
            <a:endParaRPr lang="en-US"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sz="3600" dirty="0" smtClean="0"/>
              <a:t>Integrating Language With Experiences – cont.</a:t>
            </a:r>
            <a:endParaRPr lang="en-US" sz="3600" dirty="0"/>
          </a:p>
        </p:txBody>
      </p:sp>
      <p:sp>
        <p:nvSpPr>
          <p:cNvPr id="14" name="Content Placeholder 13"/>
          <p:cNvSpPr>
            <a:spLocks noGrp="1"/>
          </p:cNvSpPr>
          <p:nvPr>
            <p:ph idx="1"/>
          </p:nvPr>
        </p:nvSpPr>
        <p:spPr>
          <a:xfrm>
            <a:off x="457200" y="2438400"/>
            <a:ext cx="8305800" cy="3962400"/>
          </a:xfrm>
        </p:spPr>
        <p:txBody>
          <a:bodyPr>
            <a:normAutofit fontScale="92500"/>
          </a:bodyPr>
          <a:lstStyle/>
          <a:p>
            <a:pPr marL="0" indent="0">
              <a:buNone/>
            </a:pPr>
            <a:r>
              <a:rPr lang="en-US" dirty="0" smtClean="0"/>
              <a:t>To experience just how important </a:t>
            </a:r>
            <a:r>
              <a:rPr lang="en-US" u="sng" dirty="0" smtClean="0"/>
              <a:t>shared focus</a:t>
            </a:r>
            <a:r>
              <a:rPr lang="en-US" dirty="0" smtClean="0"/>
              <a:t> can be, close your eyes and listen to the conversation of people around you. What are they talking about? It’s hard to be sure when you cannot see gestures and other things happening about you! Your child depends on touch and sound to know what is being talked about, so when you talk to him, make sure you and he are “on the same page”!</a:t>
            </a:r>
          </a:p>
          <a:p>
            <a:pPr marL="0" indent="0">
              <a:buNone/>
            </a:pPr>
            <a:endParaRPr lang="en-US" dirty="0" smtClean="0"/>
          </a:p>
          <a:p>
            <a:pPr lvl="1">
              <a:buFont typeface="Wingdings" pitchFamily="2" charset="2"/>
              <a:buChar char="Ø"/>
            </a:pPr>
            <a:endParaRPr lang="en-US" i="1" dirty="0" smtClean="0"/>
          </a:p>
          <a:p>
            <a:pPr lvl="1">
              <a:buFont typeface="Wingdings" pitchFamily="2" charset="2"/>
              <a:buChar char="Ø"/>
            </a:pPr>
            <a:endParaRPr lang="en-US" dirty="0" smtClean="0"/>
          </a:p>
          <a:p>
            <a:endParaRPr lang="en-US" dirty="0" smtClean="0"/>
          </a:p>
          <a:p>
            <a:pPr lvl="0"/>
            <a:endParaRPr lang="en-US" dirty="0" smtClean="0"/>
          </a:p>
          <a:p>
            <a:pPr lvl="0"/>
            <a:endParaRPr lang="en-US" b="1" dirty="0"/>
          </a:p>
        </p:txBody>
      </p:sp>
      <p:sp>
        <p:nvSpPr>
          <p:cNvPr id="4" name="Title 12"/>
          <p:cNvSpPr txBox="1">
            <a:spLocks/>
          </p:cNvSpPr>
          <p:nvPr/>
        </p:nvSpPr>
        <p:spPr>
          <a:xfrm>
            <a:off x="457200" y="1600200"/>
            <a:ext cx="5257800" cy="762000"/>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a:bodyPr>
          <a:lstStyle/>
          <a:p>
            <a:pPr>
              <a:buNone/>
            </a:pPr>
            <a:r>
              <a:rPr lang="en-US" sz="3600" dirty="0" smtClean="0"/>
              <a:t>Activity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6200">
            <a:solidFill>
              <a:schemeClr val="accent6">
                <a:lumMod val="50000"/>
              </a:schemeClr>
            </a:solidFill>
          </a:ln>
        </p:spPr>
        <p:style>
          <a:lnRef idx="0">
            <a:schemeClr val="accent5"/>
          </a:lnRef>
          <a:fillRef idx="3">
            <a:schemeClr val="accent5"/>
          </a:fillRef>
          <a:effectRef idx="3">
            <a:schemeClr val="accent5"/>
          </a:effectRef>
          <a:fontRef idx="minor">
            <a:schemeClr val="lt1"/>
          </a:fontRef>
        </p:style>
        <p:txBody>
          <a:bodyPr/>
          <a:lstStyle/>
          <a:p>
            <a:r>
              <a:rPr lang="en-US" dirty="0" smtClean="0"/>
              <a:t>Module I: What is Literacy?</a:t>
            </a:r>
            <a:endParaRPr lang="en-US" dirty="0"/>
          </a:p>
        </p:txBody>
      </p:sp>
      <p:sp>
        <p:nvSpPr>
          <p:cNvPr id="3" name="Content Placeholder 2"/>
          <p:cNvSpPr>
            <a:spLocks noGrp="1"/>
          </p:cNvSpPr>
          <p:nvPr>
            <p:ph idx="1"/>
          </p:nvPr>
        </p:nvSpPr>
        <p:spPr/>
        <p:txBody>
          <a:bodyPr>
            <a:normAutofit fontScale="92500"/>
          </a:bodyPr>
          <a:lstStyle/>
          <a:p>
            <a:r>
              <a:rPr lang="en-US" b="1" dirty="0" smtClean="0"/>
              <a:t>Defining Literacy</a:t>
            </a:r>
            <a:r>
              <a:rPr lang="en-US" dirty="0" smtClean="0"/>
              <a:t>: We often say </a:t>
            </a:r>
            <a:r>
              <a:rPr lang="en-US" u="sng" dirty="0" smtClean="0"/>
              <a:t>literacy</a:t>
            </a:r>
            <a:r>
              <a:rPr lang="en-US" dirty="0" smtClean="0"/>
              <a:t> is the ability to read and write, but what is “read” and what is “written” may vary. There are a variety of </a:t>
            </a:r>
          </a:p>
          <a:p>
            <a:pPr lvl="1">
              <a:buFont typeface="Wingdings" pitchFamily="2" charset="2"/>
              <a:buChar char="Ø"/>
            </a:pPr>
            <a:r>
              <a:rPr lang="en-US" b="1" u="sng" dirty="0" smtClean="0"/>
              <a:t>Languages</a:t>
            </a:r>
            <a:r>
              <a:rPr lang="en-US" dirty="0" smtClean="0"/>
              <a:t> —e.g., English, Spanish, Arabic</a:t>
            </a:r>
            <a:endParaRPr lang="en-US" sz="2400" dirty="0" smtClean="0"/>
          </a:p>
          <a:p>
            <a:pPr lvl="1">
              <a:buFont typeface="Wingdings" pitchFamily="2" charset="2"/>
              <a:buChar char="Ø"/>
            </a:pPr>
            <a:r>
              <a:rPr lang="en-US" b="1" u="sng" dirty="0" smtClean="0"/>
              <a:t>Systems</a:t>
            </a:r>
            <a:r>
              <a:rPr lang="en-US" dirty="0" smtClean="0"/>
              <a:t>—sign language, picture or tactile communication systems</a:t>
            </a:r>
            <a:endParaRPr lang="en-US" sz="2400" dirty="0" smtClean="0"/>
          </a:p>
          <a:p>
            <a:pPr lvl="1">
              <a:buFont typeface="Wingdings" pitchFamily="2" charset="2"/>
              <a:buChar char="Ø"/>
            </a:pPr>
            <a:r>
              <a:rPr lang="en-US" b="1" u="sng" dirty="0" smtClean="0"/>
              <a:t>Media</a:t>
            </a:r>
            <a:r>
              <a:rPr lang="en-US" dirty="0" smtClean="0"/>
              <a:t>—print or braille</a:t>
            </a:r>
            <a:endParaRPr lang="en-US" sz="2400" dirty="0" smtClean="0"/>
          </a:p>
          <a:p>
            <a:r>
              <a:rPr lang="en-US" dirty="0" smtClean="0"/>
              <a:t>All are based on exchanging meaning, although the symbols they use differ.</a:t>
            </a:r>
            <a:endParaRPr lang="en-US" sz="2800" dirty="0" smtClean="0"/>
          </a:p>
          <a:p>
            <a:pPr lvl="1"/>
            <a:endParaRPr lang="en-US" dirty="0"/>
          </a:p>
        </p:txBody>
      </p:sp>
      <p:pic>
        <p:nvPicPr>
          <p:cNvPr id="1026" name="Picture 2" descr="(Image: open book)"/>
          <p:cNvPicPr>
            <a:picLocks noChangeAspect="1" noChangeArrowheads="1"/>
          </p:cNvPicPr>
          <p:nvPr/>
        </p:nvPicPr>
        <p:blipFill>
          <a:blip r:embed="rId3" cstate="print"/>
          <a:srcRect/>
          <a:stretch>
            <a:fillRect/>
          </a:stretch>
        </p:blipFill>
        <p:spPr bwMode="auto">
          <a:xfrm>
            <a:off x="7696200" y="0"/>
            <a:ext cx="1267958" cy="114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sz="3600" dirty="0" smtClean="0"/>
              <a:t>Integrating Language With Experiences – cont.</a:t>
            </a:r>
            <a:endParaRPr lang="en-US" sz="3600" dirty="0"/>
          </a:p>
        </p:txBody>
      </p:sp>
      <p:sp>
        <p:nvSpPr>
          <p:cNvPr id="14" name="Content Placeholder 13"/>
          <p:cNvSpPr>
            <a:spLocks noGrp="1"/>
          </p:cNvSpPr>
          <p:nvPr>
            <p:ph idx="1"/>
          </p:nvPr>
        </p:nvSpPr>
        <p:spPr>
          <a:xfrm>
            <a:off x="457200" y="1524000"/>
            <a:ext cx="8305800" cy="4876800"/>
          </a:xfrm>
        </p:spPr>
        <p:txBody>
          <a:bodyPr>
            <a:normAutofit fontScale="92500" lnSpcReduction="20000"/>
          </a:bodyPr>
          <a:lstStyle/>
          <a:p>
            <a:pPr marL="0" indent="0">
              <a:buNone/>
            </a:pPr>
            <a:r>
              <a:rPr lang="en-US" b="1" dirty="0" smtClean="0"/>
              <a:t>Clues about your child’s focus include…</a:t>
            </a:r>
          </a:p>
          <a:p>
            <a:pPr marL="227013" indent="-227013"/>
            <a:r>
              <a:rPr lang="en-US" dirty="0" smtClean="0"/>
              <a:t>What he is touching</a:t>
            </a:r>
          </a:p>
          <a:p>
            <a:pPr marL="227013" indent="-227013"/>
            <a:r>
              <a:rPr lang="en-US" dirty="0" smtClean="0"/>
              <a:t>How he holds his head—perhaps turning his ear toward the source of a sound</a:t>
            </a:r>
          </a:p>
          <a:p>
            <a:pPr marL="227013" indent="-227013"/>
            <a:r>
              <a:rPr lang="en-US" dirty="0" smtClean="0"/>
              <a:t>Turning in the direction of something he has seen (if vision is present)</a:t>
            </a:r>
          </a:p>
          <a:p>
            <a:pPr marL="227013" indent="-227013"/>
            <a:r>
              <a:rPr lang="en-US" dirty="0" smtClean="0"/>
              <a:t>A change in his breathing</a:t>
            </a:r>
          </a:p>
          <a:p>
            <a:pPr marL="227013" indent="-227013"/>
            <a:r>
              <a:rPr lang="en-US" dirty="0" smtClean="0"/>
              <a:t>Any new or particularly intense sound, smell, or touch may capture his attention</a:t>
            </a:r>
          </a:p>
          <a:p>
            <a:pPr marL="227013" indent="-227013"/>
            <a:r>
              <a:rPr lang="en-US" dirty="0" smtClean="0"/>
              <a:t>During a predictable routine, what is happening or will happen next</a:t>
            </a:r>
          </a:p>
          <a:p>
            <a:pPr marL="227013" indent="-227013">
              <a:buNone/>
            </a:pPr>
            <a:endParaRPr lang="en-US" dirty="0" smtClean="0"/>
          </a:p>
          <a:p>
            <a:pPr marL="0" indent="0"/>
            <a:endParaRPr lang="en-US" dirty="0" smtClean="0"/>
          </a:p>
          <a:p>
            <a:pPr lvl="1">
              <a:buFont typeface="Wingdings" pitchFamily="2" charset="2"/>
              <a:buChar char="Ø"/>
            </a:pPr>
            <a:endParaRPr lang="en-US" i="1" dirty="0" smtClean="0"/>
          </a:p>
          <a:p>
            <a:pPr lvl="1">
              <a:buFont typeface="Wingdings" pitchFamily="2" charset="2"/>
              <a:buChar char="Ø"/>
            </a:pPr>
            <a:endParaRPr lang="en-US" dirty="0" smtClean="0"/>
          </a:p>
          <a:p>
            <a:endParaRPr lang="en-US" dirty="0" smtClean="0"/>
          </a:p>
          <a:p>
            <a:pPr lvl="0"/>
            <a:endParaRPr lang="en-US" dirty="0" smtClean="0"/>
          </a:p>
          <a:p>
            <a:pPr lvl="0"/>
            <a:endParaRPr lang="en-US" b="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sz="3600" dirty="0" smtClean="0"/>
              <a:t>Integrating Language With Experiences – cont. </a:t>
            </a:r>
            <a:endParaRPr lang="en-US" sz="3600" dirty="0"/>
          </a:p>
        </p:txBody>
      </p:sp>
      <p:sp>
        <p:nvSpPr>
          <p:cNvPr id="14" name="Content Placeholder 13"/>
          <p:cNvSpPr>
            <a:spLocks noGrp="1"/>
          </p:cNvSpPr>
          <p:nvPr>
            <p:ph idx="1"/>
          </p:nvPr>
        </p:nvSpPr>
        <p:spPr>
          <a:xfrm>
            <a:off x="457200" y="2438400"/>
            <a:ext cx="8305800" cy="3581400"/>
          </a:xfrm>
        </p:spPr>
        <p:txBody>
          <a:bodyPr>
            <a:normAutofit/>
          </a:bodyPr>
          <a:lstStyle/>
          <a:p>
            <a:pPr marL="0" indent="0">
              <a:buNone/>
            </a:pPr>
            <a:r>
              <a:rPr lang="en-US" dirty="0" smtClean="0"/>
              <a:t>In these pictures, what is each child doing that tells you he/she </a:t>
            </a:r>
            <a:r>
              <a:rPr lang="en-US" i="1" dirty="0" smtClean="0"/>
              <a:t>might</a:t>
            </a:r>
            <a:r>
              <a:rPr lang="en-US" dirty="0" smtClean="0"/>
              <a:t> be attending to something, and what might that be—a sound, something visual, or tactile?</a:t>
            </a:r>
          </a:p>
          <a:p>
            <a:pPr marL="0" indent="0">
              <a:buNone/>
            </a:pPr>
            <a:endParaRPr lang="en-US" dirty="0" smtClean="0"/>
          </a:p>
          <a:p>
            <a:pPr lvl="1">
              <a:buFont typeface="Wingdings" pitchFamily="2" charset="2"/>
              <a:buChar char="Ø"/>
            </a:pPr>
            <a:endParaRPr lang="en-US" i="1" dirty="0" smtClean="0"/>
          </a:p>
          <a:p>
            <a:pPr lvl="1">
              <a:buFont typeface="Wingdings" pitchFamily="2" charset="2"/>
              <a:buChar char="Ø"/>
            </a:pPr>
            <a:endParaRPr lang="en-US" dirty="0" smtClean="0"/>
          </a:p>
          <a:p>
            <a:endParaRPr lang="en-US" dirty="0" smtClean="0"/>
          </a:p>
          <a:p>
            <a:pPr lvl="0"/>
            <a:endParaRPr lang="en-US" dirty="0" smtClean="0"/>
          </a:p>
          <a:p>
            <a:pPr lvl="0"/>
            <a:endParaRPr lang="en-US" b="1" dirty="0"/>
          </a:p>
        </p:txBody>
      </p:sp>
      <p:pic>
        <p:nvPicPr>
          <p:cNvPr id="41986" name="Picture 2" descr="(Image: young child who grips her hands together and grins; there is an item of interest on her chair tray)"/>
          <p:cNvPicPr>
            <a:picLocks noChangeAspect="1" noChangeArrowheads="1"/>
          </p:cNvPicPr>
          <p:nvPr/>
        </p:nvPicPr>
        <p:blipFill>
          <a:blip r:embed="rId3" cstate="print"/>
          <a:srcRect/>
          <a:stretch>
            <a:fillRect/>
          </a:stretch>
        </p:blipFill>
        <p:spPr bwMode="auto">
          <a:xfrm>
            <a:off x="457200" y="4648200"/>
            <a:ext cx="2435225" cy="1828800"/>
          </a:xfrm>
          <a:prstGeom prst="rect">
            <a:avLst/>
          </a:prstGeom>
          <a:noFill/>
          <a:ln w="9525">
            <a:noFill/>
            <a:miter lim="800000"/>
            <a:headEnd/>
            <a:tailEnd/>
          </a:ln>
        </p:spPr>
      </p:pic>
      <p:pic>
        <p:nvPicPr>
          <p:cNvPr id="41987" name="Picture 3" descr="(Image: young girl touching an object that is suspended from a string)"/>
          <p:cNvPicPr>
            <a:picLocks noChangeAspect="1" noChangeArrowheads="1"/>
          </p:cNvPicPr>
          <p:nvPr/>
        </p:nvPicPr>
        <p:blipFill>
          <a:blip r:embed="rId4" cstate="print"/>
          <a:srcRect/>
          <a:stretch>
            <a:fillRect/>
          </a:stretch>
        </p:blipFill>
        <p:spPr bwMode="auto">
          <a:xfrm>
            <a:off x="3581400" y="4648200"/>
            <a:ext cx="1903413" cy="1903413"/>
          </a:xfrm>
          <a:prstGeom prst="rect">
            <a:avLst/>
          </a:prstGeom>
          <a:noFill/>
          <a:ln w="9525">
            <a:noFill/>
            <a:miter lim="800000"/>
            <a:headEnd/>
            <a:tailEnd/>
          </a:ln>
        </p:spPr>
      </p:pic>
      <p:pic>
        <p:nvPicPr>
          <p:cNvPr id="41988" name="Picture 4" descr="(Image: infant with his head turned to one side)"/>
          <p:cNvPicPr>
            <a:picLocks noChangeAspect="1" noChangeArrowheads="1"/>
          </p:cNvPicPr>
          <p:nvPr/>
        </p:nvPicPr>
        <p:blipFill>
          <a:blip r:embed="rId5" cstate="print"/>
          <a:srcRect/>
          <a:stretch>
            <a:fillRect/>
          </a:stretch>
        </p:blipFill>
        <p:spPr bwMode="auto">
          <a:xfrm>
            <a:off x="5943600" y="4572000"/>
            <a:ext cx="1690688" cy="1978025"/>
          </a:xfrm>
          <a:prstGeom prst="rect">
            <a:avLst/>
          </a:prstGeom>
          <a:noFill/>
          <a:ln w="9525">
            <a:noFill/>
            <a:miter lim="800000"/>
            <a:headEnd/>
            <a:tailEnd/>
          </a:ln>
        </p:spPr>
      </p:pic>
      <p:sp>
        <p:nvSpPr>
          <p:cNvPr id="7" name="Title 12"/>
          <p:cNvSpPr txBox="1">
            <a:spLocks/>
          </p:cNvSpPr>
          <p:nvPr/>
        </p:nvSpPr>
        <p:spPr>
          <a:xfrm>
            <a:off x="457200" y="1600200"/>
            <a:ext cx="5257800" cy="762000"/>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a:bodyPr>
          <a:lstStyle/>
          <a:p>
            <a:pPr>
              <a:buNone/>
            </a:pPr>
            <a:r>
              <a:rPr lang="en-US" sz="3600" dirty="0" smtClean="0"/>
              <a:t>Activity</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sz="3600" dirty="0" smtClean="0"/>
              <a:t>Integrating Language With Experiences – cont.</a:t>
            </a:r>
            <a:endParaRPr lang="en-US" sz="3600" dirty="0"/>
          </a:p>
        </p:txBody>
      </p:sp>
      <p:sp>
        <p:nvSpPr>
          <p:cNvPr id="14" name="Content Placeholder 13"/>
          <p:cNvSpPr>
            <a:spLocks noGrp="1"/>
          </p:cNvSpPr>
          <p:nvPr>
            <p:ph idx="1"/>
          </p:nvPr>
        </p:nvSpPr>
        <p:spPr>
          <a:xfrm>
            <a:off x="457200" y="1524000"/>
            <a:ext cx="8305800" cy="4876800"/>
          </a:xfrm>
        </p:spPr>
        <p:txBody>
          <a:bodyPr>
            <a:normAutofit fontScale="77500" lnSpcReduction="20000"/>
          </a:bodyPr>
          <a:lstStyle/>
          <a:p>
            <a:pPr marL="0" indent="0">
              <a:buNone/>
            </a:pPr>
            <a:r>
              <a:rPr lang="en-US" b="1" u="sng" spc="300" dirty="0" smtClean="0"/>
              <a:t>Take turns!</a:t>
            </a:r>
            <a:r>
              <a:rPr lang="en-US" b="1" spc="300" dirty="0" smtClean="0"/>
              <a:t> </a:t>
            </a:r>
            <a:r>
              <a:rPr lang="en-US" dirty="0" smtClean="0"/>
              <a:t>Turn-taking is another important part of learning language and conversations. Opportunities to play with your child in a “my turn/your turn” way are everywhere. </a:t>
            </a:r>
            <a:endParaRPr lang="en-US" sz="2800" dirty="0" smtClean="0"/>
          </a:p>
          <a:p>
            <a:pPr lvl="1">
              <a:buFont typeface="Wingdings" pitchFamily="2" charset="2"/>
              <a:buChar char="Ø"/>
            </a:pPr>
            <a:r>
              <a:rPr lang="en-US" b="1" dirty="0" smtClean="0"/>
              <a:t>Spontaneous play</a:t>
            </a:r>
            <a:r>
              <a:rPr lang="en-US" dirty="0" smtClean="0"/>
              <a:t> – take turns shaking a rattle</a:t>
            </a:r>
            <a:endParaRPr lang="en-US" sz="2400" dirty="0" smtClean="0"/>
          </a:p>
          <a:p>
            <a:pPr lvl="1">
              <a:buFont typeface="Wingdings" pitchFamily="2" charset="2"/>
              <a:buChar char="Ø"/>
            </a:pPr>
            <a:r>
              <a:rPr lang="en-US" b="1" dirty="0" smtClean="0"/>
              <a:t>Structured play</a:t>
            </a:r>
            <a:r>
              <a:rPr lang="en-US" dirty="0" smtClean="0"/>
              <a:t> – pat-a-cake routine: pause part-way through to see if he vocalizes or moves his hands to complete the next part of the routine. If he does, then you can perform the next part.</a:t>
            </a:r>
            <a:endParaRPr lang="en-US" sz="2400" dirty="0" smtClean="0"/>
          </a:p>
          <a:p>
            <a:pPr lvl="1">
              <a:buFont typeface="Wingdings" pitchFamily="2" charset="2"/>
              <a:buChar char="Ø"/>
            </a:pPr>
            <a:r>
              <a:rPr lang="en-US" b="1" dirty="0" smtClean="0"/>
              <a:t>Vocalizing</a:t>
            </a:r>
            <a:r>
              <a:rPr lang="en-US" dirty="0" smtClean="0"/>
              <a:t> – your child coos, babbles, or blows a raspberry, then you do the same</a:t>
            </a:r>
            <a:endParaRPr lang="en-US" sz="2400" dirty="0" smtClean="0"/>
          </a:p>
          <a:p>
            <a:pPr lvl="1">
              <a:buFont typeface="Wingdings" pitchFamily="2" charset="2"/>
              <a:buChar char="Ø"/>
            </a:pPr>
            <a:r>
              <a:rPr lang="en-US" b="1" dirty="0" smtClean="0"/>
              <a:t>Daily routines</a:t>
            </a:r>
            <a:r>
              <a:rPr lang="en-US" dirty="0" smtClean="0"/>
              <a:t> – begin the dressing routine with “Let’s put your sock on” as you touch his foot with sock; he may offer his foot. Encourage this active participation!</a:t>
            </a:r>
          </a:p>
          <a:p>
            <a:pPr marL="0" lvl="1" indent="0" algn="ctr">
              <a:buNone/>
            </a:pPr>
            <a:endParaRPr lang="en-US" sz="2000" b="1" i="1" dirty="0" smtClean="0">
              <a:effectLst>
                <a:outerShdw blurRad="50800" dist="38100" algn="tr" rotWithShape="0">
                  <a:prstClr val="black">
                    <a:alpha val="40000"/>
                  </a:prstClr>
                </a:outerShdw>
              </a:effectLst>
            </a:endParaRPr>
          </a:p>
          <a:p>
            <a:pPr marL="0" lvl="1" indent="0" algn="ctr">
              <a:buNone/>
            </a:pPr>
            <a:r>
              <a:rPr lang="en-US" sz="3100" b="1" i="1" dirty="0" smtClean="0"/>
              <a:t>Active</a:t>
            </a:r>
            <a:r>
              <a:rPr lang="en-US" sz="3100" i="1" dirty="0" smtClean="0"/>
              <a:t> babies and children increase their learning opportunities.</a:t>
            </a:r>
          </a:p>
          <a:p>
            <a:pPr lvl="1">
              <a:buFont typeface="Wingdings" pitchFamily="2" charset="2"/>
              <a:buChar char="Ø"/>
            </a:pPr>
            <a:endParaRPr lang="en-US" sz="2400" dirty="0" smtClean="0"/>
          </a:p>
          <a:p>
            <a:pPr marL="227013" indent="-227013">
              <a:buNone/>
            </a:pPr>
            <a:endParaRPr lang="en-US" dirty="0" smtClean="0"/>
          </a:p>
          <a:p>
            <a:pPr marL="0" indent="0"/>
            <a:endParaRPr lang="en-US" dirty="0" smtClean="0"/>
          </a:p>
          <a:p>
            <a:pPr lvl="1">
              <a:buFont typeface="Wingdings" pitchFamily="2" charset="2"/>
              <a:buChar char="Ø"/>
            </a:pPr>
            <a:endParaRPr lang="en-US" i="1" dirty="0" smtClean="0"/>
          </a:p>
          <a:p>
            <a:pPr lvl="1">
              <a:buFont typeface="Wingdings" pitchFamily="2" charset="2"/>
              <a:buChar char="Ø"/>
            </a:pPr>
            <a:endParaRPr lang="en-US" dirty="0" smtClean="0"/>
          </a:p>
          <a:p>
            <a:endParaRPr lang="en-US" dirty="0" smtClean="0"/>
          </a:p>
          <a:p>
            <a:pPr lvl="0"/>
            <a:endParaRPr lang="en-US" dirty="0" smtClean="0"/>
          </a:p>
          <a:p>
            <a:pPr lvl="0"/>
            <a:endParaRPr lang="en-US" b="1"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sz="3600" dirty="0" smtClean="0"/>
              <a:t>Integrating Language With Experiences – cont.</a:t>
            </a:r>
            <a:endParaRPr lang="en-US" sz="3600" dirty="0"/>
          </a:p>
        </p:txBody>
      </p:sp>
      <p:sp>
        <p:nvSpPr>
          <p:cNvPr id="14" name="Content Placeholder 13"/>
          <p:cNvSpPr>
            <a:spLocks noGrp="1"/>
          </p:cNvSpPr>
          <p:nvPr>
            <p:ph idx="1"/>
          </p:nvPr>
        </p:nvSpPr>
        <p:spPr>
          <a:xfrm>
            <a:off x="457200" y="1524000"/>
            <a:ext cx="8458200" cy="5105400"/>
          </a:xfrm>
        </p:spPr>
        <p:txBody>
          <a:bodyPr>
            <a:normAutofit/>
          </a:bodyPr>
          <a:lstStyle/>
          <a:p>
            <a:r>
              <a:rPr lang="en-US" dirty="0" smtClean="0"/>
              <a:t>Try one of the “Rhymes for Play and Participation” listed at the back of your Course Book in a turn-taking game with your child.</a:t>
            </a:r>
          </a:p>
          <a:p>
            <a:r>
              <a:rPr lang="en-US" dirty="0" smtClean="0"/>
              <a:t>Language learners are building </a:t>
            </a:r>
            <a:r>
              <a:rPr lang="en-US" u="sng" dirty="0" smtClean="0"/>
              <a:t>phonemic awareness.</a:t>
            </a:r>
            <a:r>
              <a:rPr lang="en-US" dirty="0" smtClean="0"/>
              <a:t> Recite rhymes and play with sounds in words to develop your child’s awareness of </a:t>
            </a:r>
            <a:r>
              <a:rPr lang="en-US" u="sng" dirty="0" smtClean="0"/>
              <a:t>phonemes</a:t>
            </a:r>
            <a:r>
              <a:rPr lang="en-US" dirty="0" smtClean="0"/>
              <a:t> (the smallest units of spoken language). Phonemic awareness is fundamental to decoding written language, although it does not develop fully until kindergarten or 1</a:t>
            </a:r>
            <a:r>
              <a:rPr lang="en-US" baseline="30000" dirty="0" smtClean="0"/>
              <a:t>st</a:t>
            </a:r>
            <a:r>
              <a:rPr lang="en-US" dirty="0" smtClean="0"/>
              <a:t> grade.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sz="3600" dirty="0" smtClean="0"/>
              <a:t>Integrating Language With Experiences – cont.</a:t>
            </a:r>
            <a:endParaRPr lang="en-US" sz="3600" dirty="0"/>
          </a:p>
        </p:txBody>
      </p:sp>
      <p:sp>
        <p:nvSpPr>
          <p:cNvPr id="14" name="Content Placeholder 13"/>
          <p:cNvSpPr>
            <a:spLocks noGrp="1"/>
          </p:cNvSpPr>
          <p:nvPr>
            <p:ph idx="1"/>
          </p:nvPr>
        </p:nvSpPr>
        <p:spPr>
          <a:xfrm>
            <a:off x="457200" y="1524000"/>
            <a:ext cx="8458200" cy="5105400"/>
          </a:xfrm>
        </p:spPr>
        <p:txBody>
          <a:bodyPr>
            <a:normAutofit/>
          </a:bodyPr>
          <a:lstStyle/>
          <a:p>
            <a:r>
              <a:rPr lang="en-US" dirty="0" smtClean="0"/>
              <a:t>Play with words and encourage your child to experiment with the sounds of language . . . Make up a silly rhyme for your child’s daily activities! Can you make an alliteration—a phrase with words that begin with the same sound? </a:t>
            </a:r>
          </a:p>
          <a:p>
            <a:endParaRPr lang="en-US" dirty="0" smtClean="0"/>
          </a:p>
          <a:p>
            <a:endParaRPr lang="en-US" dirty="0"/>
          </a:p>
        </p:txBody>
      </p:sp>
      <p:sp>
        <p:nvSpPr>
          <p:cNvPr id="5" name="Rectangle 4" descr="(Text box: Cleo the curious cat... My bouncy baby boy)"/>
          <p:cNvSpPr/>
          <p:nvPr/>
        </p:nvSpPr>
        <p:spPr>
          <a:xfrm>
            <a:off x="1905000" y="4419600"/>
            <a:ext cx="6019800" cy="1446550"/>
          </a:xfrm>
          <a:prstGeom prst="rect">
            <a:avLst/>
          </a:prstGeom>
          <a:noFill/>
        </p:spPr>
        <p:txBody>
          <a:bodyPr wrap="square" lIns="91440" tIns="45720" rIns="91440" bIns="45720">
            <a:spAutoFit/>
          </a:bodyPr>
          <a:lstStyle/>
          <a:p>
            <a:pPr algn="ctr"/>
            <a:r>
              <a:rPr lang="en-US" sz="4400" b="1" u="sng" dirty="0" smtClean="0">
                <a:ln w="10541" cmpd="sng">
                  <a:solidFill>
                    <a:schemeClr val="accent1">
                      <a:shade val="88000"/>
                      <a:satMod val="110000"/>
                    </a:schemeClr>
                  </a:solidFill>
                  <a:prstDash val="solid"/>
                </a:ln>
                <a:solidFill>
                  <a:srgbClr val="7030A0"/>
                </a:solidFill>
              </a:rPr>
              <a:t>C</a:t>
            </a:r>
            <a:r>
              <a:rPr lang="en-US" sz="4400" b="1" dirty="0" smtClean="0">
                <a:ln w="10541" cmpd="sng">
                  <a:solidFill>
                    <a:schemeClr val="accent1">
                      <a:shade val="88000"/>
                      <a:satMod val="110000"/>
                    </a:schemeClr>
                  </a:solidFill>
                  <a:prstDash val="solid"/>
                </a:ln>
                <a:solidFill>
                  <a:srgbClr val="7030A0"/>
                </a:solidFill>
              </a:rPr>
              <a:t>leo the </a:t>
            </a:r>
            <a:r>
              <a:rPr lang="en-US" sz="4400" b="1" u="sng" dirty="0" smtClean="0">
                <a:ln w="10541" cmpd="sng">
                  <a:solidFill>
                    <a:schemeClr val="accent1">
                      <a:shade val="88000"/>
                      <a:satMod val="110000"/>
                    </a:schemeClr>
                  </a:solidFill>
                  <a:prstDash val="solid"/>
                </a:ln>
                <a:solidFill>
                  <a:srgbClr val="7030A0"/>
                </a:solidFill>
              </a:rPr>
              <a:t>c</a:t>
            </a:r>
            <a:r>
              <a:rPr lang="en-US" sz="4400" b="1" dirty="0" smtClean="0">
                <a:ln w="10541" cmpd="sng">
                  <a:solidFill>
                    <a:schemeClr val="accent1">
                      <a:shade val="88000"/>
                      <a:satMod val="110000"/>
                    </a:schemeClr>
                  </a:solidFill>
                  <a:prstDash val="solid"/>
                </a:ln>
                <a:solidFill>
                  <a:srgbClr val="7030A0"/>
                </a:solidFill>
              </a:rPr>
              <a:t>urious </a:t>
            </a:r>
            <a:r>
              <a:rPr lang="en-US" sz="4400" b="1" u="sng" dirty="0" smtClean="0">
                <a:ln w="10541" cmpd="sng">
                  <a:solidFill>
                    <a:schemeClr val="accent1">
                      <a:shade val="88000"/>
                      <a:satMod val="110000"/>
                    </a:schemeClr>
                  </a:solidFill>
                  <a:prstDash val="solid"/>
                </a:ln>
                <a:solidFill>
                  <a:srgbClr val="7030A0"/>
                </a:solidFill>
              </a:rPr>
              <a:t>c</a:t>
            </a:r>
            <a:r>
              <a:rPr lang="en-US" sz="4400" b="1" dirty="0" smtClean="0">
                <a:ln w="10541" cmpd="sng">
                  <a:solidFill>
                    <a:schemeClr val="accent1">
                      <a:shade val="88000"/>
                      <a:satMod val="110000"/>
                    </a:schemeClr>
                  </a:solidFill>
                  <a:prstDash val="solid"/>
                </a:ln>
                <a:solidFill>
                  <a:srgbClr val="7030A0"/>
                </a:solidFill>
              </a:rPr>
              <a:t>at …</a:t>
            </a:r>
          </a:p>
          <a:p>
            <a:pPr algn="ctr"/>
            <a:r>
              <a:rPr lang="en-US" sz="4400" b="1" cap="none" spc="0" dirty="0" smtClean="0">
                <a:ln w="10541" cmpd="sng">
                  <a:solidFill>
                    <a:schemeClr val="accent1">
                      <a:shade val="88000"/>
                      <a:satMod val="110000"/>
                    </a:schemeClr>
                  </a:solidFill>
                  <a:prstDash val="solid"/>
                </a:ln>
                <a:solidFill>
                  <a:srgbClr val="7030A0"/>
                </a:solidFill>
                <a:effectLst/>
              </a:rPr>
              <a:t>My </a:t>
            </a:r>
            <a:r>
              <a:rPr lang="en-US" sz="4400" b="1" u="sng" cap="none" spc="0" dirty="0" smtClean="0">
                <a:ln w="10541" cmpd="sng">
                  <a:solidFill>
                    <a:schemeClr val="accent1">
                      <a:shade val="88000"/>
                      <a:satMod val="110000"/>
                    </a:schemeClr>
                  </a:solidFill>
                  <a:prstDash val="solid"/>
                </a:ln>
                <a:solidFill>
                  <a:srgbClr val="7030A0"/>
                </a:solidFill>
                <a:effectLst/>
              </a:rPr>
              <a:t>b</a:t>
            </a:r>
            <a:r>
              <a:rPr lang="en-US" sz="4400" b="1" cap="none" spc="0" dirty="0" smtClean="0">
                <a:ln w="10541" cmpd="sng">
                  <a:solidFill>
                    <a:schemeClr val="accent1">
                      <a:shade val="88000"/>
                      <a:satMod val="110000"/>
                    </a:schemeClr>
                  </a:solidFill>
                  <a:prstDash val="solid"/>
                </a:ln>
                <a:solidFill>
                  <a:srgbClr val="7030A0"/>
                </a:solidFill>
                <a:effectLst/>
              </a:rPr>
              <a:t>ouncy </a:t>
            </a:r>
            <a:r>
              <a:rPr lang="en-US" sz="4400" b="1" u="sng" cap="none" spc="0" dirty="0" smtClean="0">
                <a:ln w="10541" cmpd="sng">
                  <a:solidFill>
                    <a:schemeClr val="accent1">
                      <a:shade val="88000"/>
                      <a:satMod val="110000"/>
                    </a:schemeClr>
                  </a:solidFill>
                  <a:prstDash val="solid"/>
                </a:ln>
                <a:solidFill>
                  <a:srgbClr val="7030A0"/>
                </a:solidFill>
                <a:effectLst/>
              </a:rPr>
              <a:t>b</a:t>
            </a:r>
            <a:r>
              <a:rPr lang="en-US" sz="4400" b="1" cap="none" spc="0" dirty="0" smtClean="0">
                <a:ln w="10541" cmpd="sng">
                  <a:solidFill>
                    <a:schemeClr val="accent1">
                      <a:shade val="88000"/>
                      <a:satMod val="110000"/>
                    </a:schemeClr>
                  </a:solidFill>
                  <a:prstDash val="solid"/>
                </a:ln>
                <a:solidFill>
                  <a:srgbClr val="7030A0"/>
                </a:solidFill>
                <a:effectLst/>
              </a:rPr>
              <a:t>aby </a:t>
            </a:r>
            <a:r>
              <a:rPr lang="en-US" sz="4400" b="1" u="sng" cap="none" spc="0" dirty="0" smtClean="0">
                <a:ln w="10541" cmpd="sng">
                  <a:solidFill>
                    <a:schemeClr val="accent1">
                      <a:shade val="88000"/>
                      <a:satMod val="110000"/>
                    </a:schemeClr>
                  </a:solidFill>
                  <a:prstDash val="solid"/>
                </a:ln>
                <a:solidFill>
                  <a:srgbClr val="7030A0"/>
                </a:solidFill>
                <a:effectLst/>
              </a:rPr>
              <a:t>b</a:t>
            </a:r>
            <a:r>
              <a:rPr lang="en-US" sz="4400" b="1" cap="none" spc="0" dirty="0" smtClean="0">
                <a:ln w="10541" cmpd="sng">
                  <a:solidFill>
                    <a:schemeClr val="accent1">
                      <a:shade val="88000"/>
                      <a:satMod val="110000"/>
                    </a:schemeClr>
                  </a:solidFill>
                  <a:prstDash val="solid"/>
                </a:ln>
                <a:solidFill>
                  <a:srgbClr val="7030A0"/>
                </a:solidFill>
                <a:effectLst/>
              </a:rPr>
              <a:t>oy …</a:t>
            </a:r>
            <a:endParaRPr lang="en-US" sz="4800" b="1" cap="none" spc="0" dirty="0">
              <a:ln w="10541" cmpd="sng">
                <a:solidFill>
                  <a:schemeClr val="accent1">
                    <a:shade val="88000"/>
                    <a:satMod val="110000"/>
                  </a:schemeClr>
                </a:solidFill>
                <a:prstDash val="solid"/>
              </a:ln>
              <a:solidFill>
                <a:srgbClr val="7030A0"/>
              </a:solidFill>
              <a:effectLst/>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a:bodyPr>
          <a:lstStyle/>
          <a:p>
            <a:r>
              <a:rPr lang="en-US" sz="3600" dirty="0" smtClean="0"/>
              <a:t>Reading With Your Child in the First Years</a:t>
            </a:r>
            <a:endParaRPr lang="en-US" sz="3600" dirty="0"/>
          </a:p>
        </p:txBody>
      </p:sp>
      <p:sp>
        <p:nvSpPr>
          <p:cNvPr id="14" name="Content Placeholder 13"/>
          <p:cNvSpPr>
            <a:spLocks noGrp="1"/>
          </p:cNvSpPr>
          <p:nvPr>
            <p:ph idx="1"/>
          </p:nvPr>
        </p:nvSpPr>
        <p:spPr>
          <a:xfrm>
            <a:off x="457200" y="1524000"/>
            <a:ext cx="8382000" cy="4953000"/>
          </a:xfrm>
        </p:spPr>
        <p:txBody>
          <a:bodyPr>
            <a:normAutofit fontScale="92500" lnSpcReduction="20000"/>
          </a:bodyPr>
          <a:lstStyle/>
          <a:p>
            <a:pPr marL="0" indent="0">
              <a:buNone/>
            </a:pPr>
            <a:r>
              <a:rPr lang="en-US" b="1" dirty="0" smtClean="0"/>
              <a:t>It’s never too early to begin reading aloud as a </a:t>
            </a:r>
            <a:r>
              <a:rPr lang="en-US" b="1" u="sng" dirty="0" smtClean="0"/>
              <a:t>regular part</a:t>
            </a:r>
            <a:r>
              <a:rPr lang="en-US" b="1" dirty="0" smtClean="0"/>
              <a:t> of your child’s day—even infants enjoy time spent being cuddled while reading a book. </a:t>
            </a:r>
          </a:p>
          <a:p>
            <a:pPr>
              <a:buNone/>
            </a:pPr>
            <a:r>
              <a:rPr lang="en-US" b="1" i="1" dirty="0" smtClean="0"/>
              <a:t>Reading aloud</a:t>
            </a:r>
            <a:r>
              <a:rPr lang="en-US" b="1" dirty="0" smtClean="0"/>
              <a:t>:</a:t>
            </a:r>
            <a:endParaRPr lang="en-US" dirty="0" smtClean="0"/>
          </a:p>
          <a:p>
            <a:pPr lvl="0"/>
            <a:r>
              <a:rPr lang="en-US" dirty="0" smtClean="0"/>
              <a:t>forms long-lasting, pleasant associations </a:t>
            </a:r>
          </a:p>
          <a:p>
            <a:pPr lvl="0"/>
            <a:r>
              <a:rPr lang="en-US" dirty="0" smtClean="0"/>
              <a:t>exposes the child to the unique sound of written language</a:t>
            </a:r>
          </a:p>
          <a:p>
            <a:pPr lvl="0"/>
            <a:r>
              <a:rPr lang="en-US" dirty="0" smtClean="0"/>
              <a:t>exposes her to the structure of written language—print or braille words</a:t>
            </a:r>
          </a:p>
          <a:p>
            <a:pPr marL="0" indent="0">
              <a:buNone/>
            </a:pPr>
            <a:r>
              <a:rPr lang="en-US" b="1" i="1" dirty="0" smtClean="0"/>
              <a:t>and does this as part of an activity that children and caregivers enjoy and find meaningful . . .</a:t>
            </a:r>
            <a:r>
              <a:rPr lang="en-US" i="1" dirty="0" smtClean="0"/>
              <a:t> </a:t>
            </a:r>
          </a:p>
          <a:p>
            <a:endParaRPr lang="en-US" dirty="0" smtClean="0"/>
          </a:p>
          <a:p>
            <a:pPr lvl="0"/>
            <a:endParaRPr lang="en-US" dirty="0" smtClean="0"/>
          </a:p>
          <a:p>
            <a:pPr lvl="0"/>
            <a:endParaRPr lang="en-US" b="1"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sz="3600" dirty="0" smtClean="0"/>
              <a:t>Reading With Your Child in the First Years – cont.</a:t>
            </a:r>
            <a:endParaRPr lang="en-US" sz="3600" dirty="0"/>
          </a:p>
        </p:txBody>
      </p:sp>
      <p:sp>
        <p:nvSpPr>
          <p:cNvPr id="14" name="Content Placeholder 13"/>
          <p:cNvSpPr>
            <a:spLocks noGrp="1"/>
          </p:cNvSpPr>
          <p:nvPr>
            <p:ph idx="1"/>
          </p:nvPr>
        </p:nvSpPr>
        <p:spPr>
          <a:xfrm>
            <a:off x="457200" y="1447800"/>
            <a:ext cx="8458200" cy="5105400"/>
          </a:xfrm>
        </p:spPr>
        <p:txBody>
          <a:bodyPr>
            <a:noAutofit/>
          </a:bodyPr>
          <a:lstStyle/>
          <a:p>
            <a:pPr marL="0" indent="0">
              <a:buNone/>
            </a:pPr>
            <a:r>
              <a:rPr lang="en-US" sz="2000" b="1" dirty="0" smtClean="0"/>
              <a:t>Here a few things to keep in mind as you read to a very young child. </a:t>
            </a:r>
            <a:endParaRPr lang="en-US" sz="1800" dirty="0" smtClean="0"/>
          </a:p>
          <a:p>
            <a:pPr marL="233363" indent="-233363"/>
            <a:r>
              <a:rPr lang="en-US" sz="2000" b="1" dirty="0" smtClean="0"/>
              <a:t>#1: Relax and have fun! </a:t>
            </a:r>
            <a:r>
              <a:rPr lang="en-US" sz="2000" dirty="0" smtClean="0"/>
              <a:t>Your enjoyment and enthusiasm can be catching!</a:t>
            </a:r>
          </a:p>
          <a:p>
            <a:pPr marL="233363" indent="-233363"/>
            <a:r>
              <a:rPr lang="en-US" sz="2000" b="1" dirty="0" smtClean="0"/>
              <a:t>Introduce the book</a:t>
            </a:r>
            <a:r>
              <a:rPr lang="en-US" sz="2000" dirty="0" smtClean="0"/>
              <a:t>—read the title and author</a:t>
            </a:r>
          </a:p>
          <a:p>
            <a:pPr marL="233363" indent="-233363"/>
            <a:r>
              <a:rPr lang="en-US" sz="2000" b="1" dirty="0" smtClean="0"/>
              <a:t>Encourage book handling</a:t>
            </a:r>
            <a:r>
              <a:rPr lang="en-US" sz="2000" dirty="0" smtClean="0"/>
              <a:t>—let the child open and hold the book &amp; turn pages</a:t>
            </a:r>
          </a:p>
          <a:p>
            <a:pPr marL="233363" indent="-233363"/>
            <a:r>
              <a:rPr lang="en-US" sz="2000" b="1" dirty="0" smtClean="0"/>
              <a:t>Vary your voice</a:t>
            </a:r>
            <a:r>
              <a:rPr lang="en-US" sz="2000" dirty="0" smtClean="0"/>
              <a:t> to suit the story—soft and slow, fast, high or low </a:t>
            </a:r>
          </a:p>
          <a:p>
            <a:pPr marL="233363" indent="-233363"/>
            <a:r>
              <a:rPr lang="en-US" sz="2000" b="1" dirty="0" smtClean="0"/>
              <a:t>Use character voices</a:t>
            </a:r>
          </a:p>
          <a:p>
            <a:pPr marL="233363" indent="-233363"/>
            <a:r>
              <a:rPr lang="en-US" sz="2000" b="1" dirty="0" smtClean="0"/>
              <a:t>Encourage your child to join in</a:t>
            </a:r>
            <a:r>
              <a:rPr lang="en-US" sz="2000" dirty="0" smtClean="0"/>
              <a:t> on repeated parts or parts she recalls</a:t>
            </a:r>
          </a:p>
          <a:p>
            <a:pPr marL="233363" indent="-233363"/>
            <a:r>
              <a:rPr lang="en-US" sz="2000" b="1" dirty="0" smtClean="0"/>
              <a:t>Comment</a:t>
            </a:r>
            <a:r>
              <a:rPr lang="en-US" sz="2000" dirty="0" smtClean="0"/>
              <a:t> occasionally on the story and its pictures</a:t>
            </a:r>
          </a:p>
          <a:p>
            <a:pPr marL="233363" indent="-233363"/>
            <a:r>
              <a:rPr lang="en-US" sz="2000" b="1" dirty="0" smtClean="0"/>
              <a:t>Relate things in the story</a:t>
            </a:r>
            <a:r>
              <a:rPr lang="en-US" sz="2000" dirty="0" smtClean="0"/>
              <a:t> to your child’s experiences </a:t>
            </a:r>
          </a:p>
          <a:p>
            <a:pPr marL="233363" indent="-233363"/>
            <a:r>
              <a:rPr lang="en-US" sz="2000" b="1" dirty="0" smtClean="0"/>
              <a:t>Encourage questions/comments</a:t>
            </a:r>
            <a:r>
              <a:rPr lang="en-US" sz="2000" dirty="0" smtClean="0"/>
              <a:t> from your child about the story</a:t>
            </a:r>
          </a:p>
          <a:p>
            <a:pPr lvl="1">
              <a:buNone/>
            </a:pPr>
            <a:endParaRPr lang="en-US" sz="1400" dirty="0" smtClean="0"/>
          </a:p>
          <a:p>
            <a:pPr marL="0" indent="0">
              <a:buNone/>
            </a:pPr>
            <a:r>
              <a:rPr lang="en-US" sz="2000" dirty="0" smtClean="0"/>
              <a:t>If your child moves ahead before you finish reading, follow her lead and shorten the reading. Sharing a book is fun; it shouldn’t be work!</a:t>
            </a:r>
          </a:p>
          <a:p>
            <a:pPr marL="0" indent="0">
              <a:buNone/>
            </a:pPr>
            <a:r>
              <a:rPr lang="en-US" sz="2000" dirty="0" smtClean="0"/>
              <a:t>Read a few pages of a children’s book aloud and experiment with some of these suggestions. (You may want to record your reading.)</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sz="3600" dirty="0" smtClean="0"/>
              <a:t>Reading With Your Child in the First Years – cont.</a:t>
            </a:r>
            <a:endParaRPr lang="en-US" sz="3600" dirty="0"/>
          </a:p>
        </p:txBody>
      </p:sp>
      <p:sp>
        <p:nvSpPr>
          <p:cNvPr id="14" name="Content Placeholder 13"/>
          <p:cNvSpPr>
            <a:spLocks noGrp="1"/>
          </p:cNvSpPr>
          <p:nvPr>
            <p:ph idx="1"/>
          </p:nvPr>
        </p:nvSpPr>
        <p:spPr>
          <a:xfrm>
            <a:off x="457200" y="1524000"/>
            <a:ext cx="8458200" cy="5105400"/>
          </a:xfrm>
        </p:spPr>
        <p:txBody>
          <a:bodyPr>
            <a:normAutofit fontScale="92500" lnSpcReduction="20000"/>
          </a:bodyPr>
          <a:lstStyle/>
          <a:p>
            <a:pPr marL="0" indent="0">
              <a:buNone/>
            </a:pPr>
            <a:r>
              <a:rPr lang="en-US" b="1" u="sng" dirty="0" smtClean="0"/>
              <a:t>What should you read? </a:t>
            </a:r>
          </a:p>
          <a:p>
            <a:pPr lvl="0"/>
            <a:r>
              <a:rPr lang="en-US" b="1" dirty="0" smtClean="0"/>
              <a:t>Rhymes</a:t>
            </a:r>
            <a:r>
              <a:rPr lang="en-US" dirty="0" smtClean="0"/>
              <a:t> to build phonemic awareness </a:t>
            </a:r>
          </a:p>
          <a:p>
            <a:pPr lvl="0"/>
            <a:r>
              <a:rPr lang="en-US" b="1" dirty="0" smtClean="0"/>
              <a:t>Stories with interesting sounds</a:t>
            </a:r>
            <a:r>
              <a:rPr lang="en-US" dirty="0" smtClean="0"/>
              <a:t>, e.g., animal sounds, alliterations </a:t>
            </a:r>
          </a:p>
          <a:p>
            <a:pPr lvl="0"/>
            <a:r>
              <a:rPr lang="en-US" b="1" dirty="0" smtClean="0"/>
              <a:t>Books about familiar events and objects</a:t>
            </a:r>
            <a:r>
              <a:rPr lang="en-US" dirty="0" smtClean="0"/>
              <a:t>—gather objects in a story box or attach them to the book’s pages</a:t>
            </a:r>
          </a:p>
          <a:p>
            <a:pPr lvl="0"/>
            <a:r>
              <a:rPr lang="en-US" b="1" dirty="0" smtClean="0"/>
              <a:t>Books with bright, simple pictures</a:t>
            </a:r>
            <a:r>
              <a:rPr lang="en-US" dirty="0" smtClean="0"/>
              <a:t>—outline pictures with a bold black marking pen to further improve contrast for a child with low vision</a:t>
            </a:r>
          </a:p>
          <a:p>
            <a:r>
              <a:rPr lang="en-US" b="1" dirty="0" smtClean="0"/>
              <a:t>Sturdy board books</a:t>
            </a:r>
            <a:r>
              <a:rPr lang="en-US" dirty="0" smtClean="0"/>
              <a:t> that can withstand some rough handling and mouthing</a:t>
            </a:r>
          </a:p>
          <a:p>
            <a:pPr lvl="0">
              <a:buNone/>
            </a:pPr>
            <a:endParaRPr lang="en-US" dirty="0" smtClean="0"/>
          </a:p>
        </p:txBody>
      </p:sp>
      <p:pic>
        <p:nvPicPr>
          <p:cNvPr id="8194" name="Picture 2" descr="(Image: open book with the letters A B C above it, an apple below the book, and a pencil beside the book)"/>
          <p:cNvPicPr>
            <a:picLocks noChangeAspect="1" noChangeArrowheads="1"/>
          </p:cNvPicPr>
          <p:nvPr/>
        </p:nvPicPr>
        <p:blipFill>
          <a:blip r:embed="rId3" cstate="print"/>
          <a:srcRect/>
          <a:stretch>
            <a:fillRect/>
          </a:stretch>
        </p:blipFill>
        <p:spPr bwMode="auto">
          <a:xfrm>
            <a:off x="6781800" y="1066800"/>
            <a:ext cx="2054646" cy="1203356"/>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sz="3600" dirty="0" smtClean="0"/>
              <a:t>Reading With Your Child in the First Years – cont.</a:t>
            </a:r>
            <a:endParaRPr lang="en-US" sz="3600" dirty="0"/>
          </a:p>
        </p:txBody>
      </p:sp>
      <p:sp>
        <p:nvSpPr>
          <p:cNvPr id="14" name="Content Placeholder 13"/>
          <p:cNvSpPr>
            <a:spLocks noGrp="1"/>
          </p:cNvSpPr>
          <p:nvPr>
            <p:ph idx="1"/>
          </p:nvPr>
        </p:nvSpPr>
        <p:spPr>
          <a:xfrm>
            <a:off x="457200" y="1524000"/>
            <a:ext cx="8458200" cy="5105400"/>
          </a:xfrm>
        </p:spPr>
        <p:txBody>
          <a:bodyPr>
            <a:normAutofit/>
          </a:bodyPr>
          <a:lstStyle/>
          <a:p>
            <a:pPr lvl="0"/>
            <a:r>
              <a:rPr lang="en-US" sz="3000" b="1" dirty="0" smtClean="0"/>
              <a:t>Books with tactile illustrations</a:t>
            </a:r>
            <a:r>
              <a:rPr lang="en-US" sz="3000" dirty="0" smtClean="0"/>
              <a:t>—attach textures or real objects to the page</a:t>
            </a:r>
          </a:p>
          <a:p>
            <a:pPr lvl="0"/>
            <a:r>
              <a:rPr lang="en-US" sz="3000" b="1" dirty="0" smtClean="0"/>
              <a:t>Books with braille</a:t>
            </a:r>
            <a:r>
              <a:rPr lang="en-US" sz="3000" dirty="0" smtClean="0"/>
              <a:t>—read from braille books when possible; print/braille books are ideal for sharing with all kinds of readers.</a:t>
            </a:r>
            <a:endParaRPr lang="en-US" sz="3000" b="1" i="1" dirty="0" smtClean="0"/>
          </a:p>
          <a:p>
            <a:pPr marL="0" lvl="0" indent="0" algn="ctr">
              <a:buNone/>
            </a:pPr>
            <a:r>
              <a:rPr lang="en-US" b="1" i="1" dirty="0" smtClean="0"/>
              <a:t>Make read-aloud time a special, regular part of your child’s day, from infancy onward, and you will be making one of the most important contributions to your child’s literacy possible.</a:t>
            </a:r>
            <a:endParaRPr lang="en-US" b="1" dirty="0" smtClean="0"/>
          </a:p>
          <a:p>
            <a:pPr marL="0" indent="0">
              <a:buNone/>
            </a:pPr>
            <a:endParaRPr lang="en-US" b="1"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a:bodyPr>
          <a:lstStyle/>
          <a:p>
            <a:r>
              <a:rPr lang="en-US" sz="3600" dirty="0" smtClean="0"/>
              <a:t>Module II: Summary</a:t>
            </a:r>
            <a:endParaRPr lang="en-US" sz="3600" dirty="0"/>
          </a:p>
        </p:txBody>
      </p:sp>
      <p:sp>
        <p:nvSpPr>
          <p:cNvPr id="14" name="Content Placeholder 13"/>
          <p:cNvSpPr>
            <a:spLocks noGrp="1"/>
          </p:cNvSpPr>
          <p:nvPr>
            <p:ph idx="1"/>
          </p:nvPr>
        </p:nvSpPr>
        <p:spPr>
          <a:xfrm>
            <a:off x="457200" y="1524000"/>
            <a:ext cx="8305800" cy="4876800"/>
          </a:xfrm>
        </p:spPr>
        <p:txBody>
          <a:bodyPr>
            <a:normAutofit fontScale="77500" lnSpcReduction="20000"/>
          </a:bodyPr>
          <a:lstStyle/>
          <a:p>
            <a:pPr marL="233363" lvl="0" indent="-233363"/>
            <a:r>
              <a:rPr lang="en-US" dirty="0" smtClean="0"/>
              <a:t>As you go through your young child’s daily routines, look for ways to engage his senses, and make him an active participant.</a:t>
            </a:r>
          </a:p>
          <a:p>
            <a:pPr marL="233363" lvl="0" indent="-233363"/>
            <a:r>
              <a:rPr lang="en-US" dirty="0" smtClean="0"/>
              <a:t>Give him language for the information his senses bring to him.</a:t>
            </a:r>
          </a:p>
          <a:p>
            <a:pPr marL="233363" lvl="0" indent="-233363"/>
            <a:r>
              <a:rPr lang="en-US" dirty="0" smtClean="0"/>
              <a:t>Provide lots of hands-on experiences to sharpen his ability to use his hands and refine his sense of touch in preparation for braille reading and exploring tactile illustrations.</a:t>
            </a:r>
          </a:p>
          <a:p>
            <a:pPr marL="233363" lvl="0" indent="-233363"/>
            <a:r>
              <a:rPr lang="en-US" dirty="0" smtClean="0"/>
              <a:t>Offer firsthand experiences to provide the meaning he will bring to stories he hears and those he later reads himself.</a:t>
            </a:r>
          </a:p>
          <a:p>
            <a:pPr marL="233363" lvl="0" indent="-233363">
              <a:buNone/>
            </a:pPr>
            <a:endParaRPr lang="en-US" dirty="0" smtClean="0"/>
          </a:p>
          <a:p>
            <a:pPr marL="0" lvl="0" indent="0" algn="ctr">
              <a:buNone/>
            </a:pPr>
            <a:r>
              <a:rPr lang="en-US" b="1" dirty="0" smtClean="0"/>
              <a:t>All of these things—things that you do each day—are building a foundation for literacy!</a:t>
            </a:r>
          </a:p>
          <a:p>
            <a:pPr lvl="0"/>
            <a:endParaRPr lang="en-US" b="1" dirty="0"/>
          </a:p>
        </p:txBody>
      </p:sp>
      <p:sp>
        <p:nvSpPr>
          <p:cNvPr id="20" name="Content Placeholder 13"/>
          <p:cNvSpPr txBox="1">
            <a:spLocks/>
          </p:cNvSpPr>
          <p:nvPr/>
        </p:nvSpPr>
        <p:spPr>
          <a:xfrm>
            <a:off x="457200" y="2514600"/>
            <a:ext cx="8305800" cy="4114800"/>
          </a:xfrm>
          <a:prstGeom prst="rect">
            <a:avLst/>
          </a:prstGeom>
        </p:spPr>
        <p:txBody>
          <a:bodyPr vert="horz" lIns="91440" tIns="45720" rIns="91440" bIns="45720" rtlCol="0">
            <a:normAutofit/>
          </a:bodyPr>
          <a:lstStyle/>
          <a:p>
            <a:pPr marL="342900" lvl="0" indent="-342900">
              <a:spcBef>
                <a:spcPct val="20000"/>
              </a:spcBef>
              <a:buFont typeface="Arial" pitchFamily="34" charset="0"/>
              <a:buChar cha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1" i="0" u="none" strike="noStrike" kern="1200" cap="none" spc="0" normalizeH="0" baseline="0" noProof="0" dirty="0">
              <a:ln>
                <a:noFill/>
              </a:ln>
              <a:solidFill>
                <a:schemeClr val="tx1"/>
              </a:solidFill>
              <a:effectLst/>
              <a:uLnTx/>
              <a:uFillTx/>
              <a:latin typeface="+mn-lt"/>
              <a:ea typeface="+mn-ea"/>
              <a:cs typeface="+mn-cs"/>
            </a:endParaRPr>
          </a:p>
        </p:txBody>
      </p:sp>
      <p:pic>
        <p:nvPicPr>
          <p:cNvPr id="3076" name="Picture 4" descr="(Image: four puzzle pieces being placed together)"/>
          <p:cNvPicPr>
            <a:picLocks noChangeAspect="1" noChangeArrowheads="1"/>
          </p:cNvPicPr>
          <p:nvPr/>
        </p:nvPicPr>
        <p:blipFill>
          <a:blip r:embed="rId3" cstate="print"/>
          <a:srcRect/>
          <a:stretch>
            <a:fillRect/>
          </a:stretch>
        </p:blipFill>
        <p:spPr bwMode="auto">
          <a:xfrm>
            <a:off x="7391400" y="304800"/>
            <a:ext cx="1266825"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Activity</a:t>
            </a:r>
            <a:endParaRPr lang="en-US" dirty="0"/>
          </a:p>
        </p:txBody>
      </p:sp>
      <p:sp>
        <p:nvSpPr>
          <p:cNvPr id="3" name="Content Placeholder 2"/>
          <p:cNvSpPr>
            <a:spLocks noGrp="1"/>
          </p:cNvSpPr>
          <p:nvPr>
            <p:ph idx="1"/>
          </p:nvPr>
        </p:nvSpPr>
        <p:spPr/>
        <p:txBody>
          <a:bodyPr>
            <a:normAutofit/>
          </a:bodyPr>
          <a:lstStyle/>
          <a:p>
            <a:r>
              <a:rPr lang="en-US" dirty="0" smtClean="0"/>
              <a:t>Look at the cards showing samples of braille (uncontracted and contracted), enlarged print, picture communication symbol systems, and tactile picture communication systems. Are you able to read these? Consider some of the ways you are literate. What are some forms of literacy you have not yet acquired?</a:t>
            </a:r>
            <a:endParaRPr lang="en-US" dirty="0"/>
          </a:p>
        </p:txBody>
      </p:sp>
      <p:pic>
        <p:nvPicPr>
          <p:cNvPr id="1027" name="Picture 3" descr="(Image: open three-ring binder with tabs)"/>
          <p:cNvPicPr>
            <a:picLocks noChangeAspect="1" noChangeArrowheads="1"/>
          </p:cNvPicPr>
          <p:nvPr/>
        </p:nvPicPr>
        <p:blipFill>
          <a:blip r:embed="rId2" cstate="print"/>
          <a:srcRect/>
          <a:stretch>
            <a:fillRect/>
          </a:stretch>
        </p:blipFill>
        <p:spPr bwMode="auto">
          <a:xfrm>
            <a:off x="7256657" y="0"/>
            <a:ext cx="1887343" cy="1600200"/>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mage: American Printing House for the Blind, Inc. Logo)"/>
          <p:cNvPicPr>
            <a:picLocks noChangeAspect="1"/>
          </p:cNvPicPr>
          <p:nvPr/>
        </p:nvPicPr>
        <p:blipFill>
          <a:blip r:embed="rId3" cstate="print"/>
          <a:stretch>
            <a:fillRect/>
          </a:stretch>
        </p:blipFill>
        <p:spPr>
          <a:xfrm>
            <a:off x="3717073" y="4419600"/>
            <a:ext cx="2378927" cy="1524000"/>
          </a:xfrm>
          <a:prstGeom prst="rect">
            <a:avLst/>
          </a:prstGeom>
        </p:spPr>
      </p:pic>
      <p:sp>
        <p:nvSpPr>
          <p:cNvPr id="7" name="TextBox 6"/>
          <p:cNvSpPr txBox="1"/>
          <p:nvPr/>
        </p:nvSpPr>
        <p:spPr>
          <a:xfrm>
            <a:off x="3810000" y="5955268"/>
            <a:ext cx="2057400" cy="369332"/>
          </a:xfrm>
          <a:prstGeom prst="rect">
            <a:avLst/>
          </a:prstGeom>
          <a:noFill/>
        </p:spPr>
        <p:txBody>
          <a:bodyPr wrap="square" rtlCol="0">
            <a:spAutoFit/>
          </a:bodyPr>
          <a:lstStyle/>
          <a:p>
            <a:pPr algn="ctr"/>
            <a:r>
              <a:rPr lang="en-US" dirty="0" smtClean="0"/>
              <a:t>Copyright © 2015</a:t>
            </a:r>
            <a:endParaRPr lang="en-US" dirty="0"/>
          </a:p>
        </p:txBody>
      </p:sp>
      <p:sp>
        <p:nvSpPr>
          <p:cNvPr id="8" name="TextBox 7"/>
          <p:cNvSpPr txBox="1"/>
          <p:nvPr/>
        </p:nvSpPr>
        <p:spPr>
          <a:xfrm>
            <a:off x="990600" y="457200"/>
            <a:ext cx="7696200" cy="3908762"/>
          </a:xfrm>
          <a:prstGeom prst="rect">
            <a:avLst/>
          </a:prstGeom>
          <a:noFill/>
        </p:spPr>
        <p:txBody>
          <a:bodyPr wrap="square" rtlCol="0">
            <a:spAutoFit/>
          </a:bodyPr>
          <a:lstStyle/>
          <a:p>
            <a:pPr algn="ctr">
              <a:spcAft>
                <a:spcPts val="600"/>
              </a:spcAft>
            </a:pPr>
            <a:r>
              <a:rPr lang="en-US" b="1" dirty="0" smtClean="0"/>
              <a:t>VIPS @ HOME PARENT EMPOWERMENT PROGRAM</a:t>
            </a:r>
          </a:p>
          <a:p>
            <a:pPr algn="ctr">
              <a:spcAft>
                <a:spcPts val="600"/>
              </a:spcAft>
            </a:pPr>
            <a:r>
              <a:rPr lang="en-US" dirty="0" smtClean="0"/>
              <a:t>Emergent Literacy </a:t>
            </a:r>
          </a:p>
          <a:p>
            <a:pPr algn="ctr">
              <a:spcAft>
                <a:spcPts val="600"/>
              </a:spcAft>
            </a:pPr>
            <a:r>
              <a:rPr lang="en-US" i="1" dirty="0" smtClean="0"/>
              <a:t>Presentation Tool </a:t>
            </a:r>
            <a:r>
              <a:rPr lang="en-US" dirty="0" smtClean="0"/>
              <a:t>based on </a:t>
            </a:r>
            <a:r>
              <a:rPr lang="en-US" i="1" dirty="0" smtClean="0"/>
              <a:t>Course Book </a:t>
            </a:r>
            <a:r>
              <a:rPr lang="en-US" dirty="0" smtClean="0"/>
              <a:t>by Suzette Wright</a:t>
            </a:r>
          </a:p>
          <a:p>
            <a:pPr algn="ctr">
              <a:spcAft>
                <a:spcPts val="600"/>
              </a:spcAft>
            </a:pPr>
            <a:endParaRPr lang="en-US" i="1" dirty="0" smtClean="0"/>
          </a:p>
          <a:p>
            <a:pPr algn="ctr">
              <a:spcAft>
                <a:spcPts val="600"/>
              </a:spcAft>
            </a:pPr>
            <a:r>
              <a:rPr lang="en-US" b="1" dirty="0" smtClean="0"/>
              <a:t>Acknowledgements</a:t>
            </a:r>
          </a:p>
          <a:p>
            <a:pPr algn="ctr">
              <a:spcAft>
                <a:spcPts val="600"/>
              </a:spcAft>
            </a:pPr>
            <a:r>
              <a:rPr lang="en-US" dirty="0" smtClean="0"/>
              <a:t>Charles Burt Boyer, Early Childhood Project Leader</a:t>
            </a:r>
          </a:p>
          <a:p>
            <a:pPr algn="ctr">
              <a:spcAft>
                <a:spcPts val="600"/>
              </a:spcAft>
            </a:pPr>
            <a:r>
              <a:rPr lang="en-US" dirty="0" smtClean="0"/>
              <a:t>Dawn Wilkinson, Early Childhood Project Leader</a:t>
            </a:r>
          </a:p>
          <a:p>
            <a:pPr algn="ctr">
              <a:spcAft>
                <a:spcPts val="600"/>
              </a:spcAft>
            </a:pPr>
            <a:r>
              <a:rPr lang="en-US" dirty="0" smtClean="0"/>
              <a:t>Monica Vaught-Compton, Project Assistant/Editor</a:t>
            </a:r>
          </a:p>
          <a:p>
            <a:pPr algn="ctr">
              <a:spcAft>
                <a:spcPts val="600"/>
              </a:spcAft>
            </a:pPr>
            <a:r>
              <a:rPr lang="en-US" dirty="0" smtClean="0"/>
              <a:t>Laura Zierer, Project Assistant</a:t>
            </a:r>
          </a:p>
          <a:p>
            <a:pPr algn="ctr">
              <a:spcAft>
                <a:spcPts val="600"/>
              </a:spcAft>
            </a:pPr>
            <a:r>
              <a:rPr lang="en-US" dirty="0" smtClean="0"/>
              <a:t>Terri Gilmore, Graphic </a:t>
            </a:r>
            <a:r>
              <a:rPr lang="en-US" dirty="0" smtClean="0"/>
              <a:t>Designer</a:t>
            </a:r>
          </a:p>
          <a:p>
            <a:pPr algn="ctr">
              <a:spcAft>
                <a:spcPts val="600"/>
              </a:spcAft>
            </a:pPr>
            <a:r>
              <a:rPr lang="en-US" dirty="0" err="1" smtClean="0"/>
              <a:t>InGrid</a:t>
            </a:r>
            <a:r>
              <a:rPr lang="en-US" dirty="0" smtClean="0"/>
              <a:t> Design, Graphic Designers</a:t>
            </a: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lstStyle/>
          <a:p>
            <a:r>
              <a:rPr lang="en-US" dirty="0" smtClean="0"/>
              <a:t>Emergent Literacy </a:t>
            </a:r>
            <a:endParaRPr lang="en-US" dirty="0"/>
          </a:p>
        </p:txBody>
      </p:sp>
      <p:sp>
        <p:nvSpPr>
          <p:cNvPr id="3" name="Content Placeholder 2"/>
          <p:cNvSpPr>
            <a:spLocks noGrp="1"/>
          </p:cNvSpPr>
          <p:nvPr>
            <p:ph idx="1"/>
          </p:nvPr>
        </p:nvSpPr>
        <p:spPr>
          <a:xfrm>
            <a:off x="457200" y="1600200"/>
            <a:ext cx="8229600" cy="4953000"/>
          </a:xfrm>
        </p:spPr>
        <p:txBody>
          <a:bodyPr>
            <a:normAutofit fontScale="92500" lnSpcReduction="20000"/>
          </a:bodyPr>
          <a:lstStyle/>
          <a:p>
            <a:r>
              <a:rPr lang="en-US" b="1" u="sng" dirty="0" smtClean="0"/>
              <a:t>Emergent literacy</a:t>
            </a:r>
            <a:r>
              <a:rPr lang="en-US" dirty="0" smtClean="0"/>
              <a:t> refers to the period in a child’s life from birth until formal reading and writing begins; the young child gradually “emerges” into literacy—</a:t>
            </a:r>
          </a:p>
          <a:p>
            <a:pPr lvl="1"/>
            <a:r>
              <a:rPr lang="en-US" i="1" dirty="0" smtClean="0"/>
              <a:t>Learning language, </a:t>
            </a:r>
          </a:p>
          <a:p>
            <a:pPr lvl="1"/>
            <a:r>
              <a:rPr lang="en-US" i="1" dirty="0" smtClean="0"/>
              <a:t>Forming concepts, and</a:t>
            </a:r>
          </a:p>
          <a:p>
            <a:pPr lvl="1"/>
            <a:r>
              <a:rPr lang="en-US" i="1" dirty="0" smtClean="0"/>
              <a:t>Becoming aware of written language and how it is used. </a:t>
            </a:r>
          </a:p>
          <a:p>
            <a:r>
              <a:rPr lang="en-US" dirty="0" smtClean="0"/>
              <a:t>This course focuses on the earliest period of emergent literacy: from infancy to preschool. Knowledge and skills built during this time are </a:t>
            </a:r>
            <a:r>
              <a:rPr lang="en-US" u="sng" dirty="0" smtClean="0"/>
              <a:t>emergent literacy skills</a:t>
            </a:r>
            <a:r>
              <a:rPr lang="en-US" dirty="0" smtClean="0"/>
              <a:t>.</a:t>
            </a:r>
            <a:r>
              <a:rPr lang="en-US" u="sng" dirty="0" smtClean="0"/>
              <a:t> </a:t>
            </a:r>
            <a:endParaRPr lang="en-US" dirty="0" smtClean="0"/>
          </a:p>
          <a:p>
            <a:endParaRPr lang="en-US" dirty="0"/>
          </a:p>
        </p:txBody>
      </p:sp>
      <p:pic>
        <p:nvPicPr>
          <p:cNvPr id="2050" name="Picture 2" descr="(Image: small child toddling with the assistance of adult)"/>
          <p:cNvPicPr>
            <a:picLocks noChangeAspect="1" noChangeArrowheads="1"/>
          </p:cNvPicPr>
          <p:nvPr/>
        </p:nvPicPr>
        <p:blipFill>
          <a:blip r:embed="rId2" cstate="print"/>
          <a:srcRect/>
          <a:stretch>
            <a:fillRect/>
          </a:stretch>
        </p:blipFill>
        <p:spPr bwMode="auto">
          <a:xfrm>
            <a:off x="533400" y="228600"/>
            <a:ext cx="1604963" cy="13541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lstStyle/>
          <a:p>
            <a:r>
              <a:rPr lang="en-US" dirty="0" smtClean="0"/>
              <a:t>Reading and Writing With Meaning</a:t>
            </a:r>
            <a:endParaRPr lang="en-US" dirty="0"/>
          </a:p>
        </p:txBody>
      </p:sp>
      <p:sp>
        <p:nvSpPr>
          <p:cNvPr id="3" name="Content Placeholder 2"/>
          <p:cNvSpPr>
            <a:spLocks noGrp="1"/>
          </p:cNvSpPr>
          <p:nvPr>
            <p:ph idx="1"/>
          </p:nvPr>
        </p:nvSpPr>
        <p:spPr>
          <a:xfrm>
            <a:off x="457200" y="1600200"/>
            <a:ext cx="8229600" cy="5257800"/>
          </a:xfrm>
        </p:spPr>
        <p:txBody>
          <a:bodyPr>
            <a:normAutofit/>
          </a:bodyPr>
          <a:lstStyle/>
          <a:p>
            <a:pPr marL="0" indent="0">
              <a:buNone/>
            </a:pPr>
            <a:r>
              <a:rPr lang="en-US" b="1" dirty="0" smtClean="0"/>
              <a:t>What does a child need to become            literate—to read and write with meaning?</a:t>
            </a:r>
          </a:p>
          <a:p>
            <a:pPr marL="514350" lvl="0" indent="-514350">
              <a:buFont typeface="+mj-lt"/>
              <a:buAutoNum type="arabicPeriod"/>
            </a:pPr>
            <a:r>
              <a:rPr lang="en-US" dirty="0" smtClean="0"/>
              <a:t>Access and exposure</a:t>
            </a:r>
          </a:p>
          <a:p>
            <a:pPr marL="514350" lvl="0" indent="-514350">
              <a:buFont typeface="+mj-lt"/>
              <a:buAutoNum type="arabicPeriod"/>
            </a:pPr>
            <a:r>
              <a:rPr lang="en-US" dirty="0" smtClean="0"/>
              <a:t>Knowledge about language</a:t>
            </a:r>
          </a:p>
          <a:p>
            <a:pPr marL="514350" lvl="0" indent="-514350">
              <a:buFont typeface="+mj-lt"/>
              <a:buAutoNum type="arabicPeriod"/>
            </a:pPr>
            <a:r>
              <a:rPr lang="en-US" dirty="0" smtClean="0"/>
              <a:t>Knowledge about letters and letter sounds</a:t>
            </a:r>
          </a:p>
          <a:p>
            <a:pPr marL="514350" lvl="0" indent="-514350">
              <a:buFont typeface="+mj-lt"/>
              <a:buAutoNum type="arabicPeriod"/>
            </a:pPr>
            <a:r>
              <a:rPr lang="en-US" dirty="0" smtClean="0"/>
              <a:t>Ability to use multiple reading processes</a:t>
            </a:r>
          </a:p>
          <a:p>
            <a:pPr marL="514350" lvl="0" indent="-514350">
              <a:buFont typeface="+mj-lt"/>
              <a:buAutoNum type="arabicPeriod"/>
            </a:pPr>
            <a:r>
              <a:rPr lang="en-US" dirty="0" smtClean="0"/>
              <a:t>Experiences in order to link words to meaning</a:t>
            </a:r>
          </a:p>
          <a:p>
            <a:pPr marL="0" lvl="0" indent="0"/>
            <a:endParaRPr lang="en-US" dirty="0" smtClean="0"/>
          </a:p>
          <a:p>
            <a:pPr marL="0" lvl="0" indent="0"/>
            <a:endParaRPr lang="en-US" dirty="0" smtClean="0"/>
          </a:p>
          <a:p>
            <a:pPr marL="0" lvl="0" indent="0"/>
            <a:endParaRPr lang="en-US" dirty="0" smtClean="0"/>
          </a:p>
          <a:p>
            <a:pPr marL="0" lvl="0" indent="0"/>
            <a:endParaRPr lang="en-US" dirty="0" smtClean="0"/>
          </a:p>
          <a:p>
            <a:pPr marL="0" indent="0"/>
            <a:endParaRPr lang="en-US" dirty="0" smtClean="0"/>
          </a:p>
          <a:p>
            <a:endParaRPr lang="en-US" dirty="0"/>
          </a:p>
        </p:txBody>
      </p:sp>
      <p:pic>
        <p:nvPicPr>
          <p:cNvPr id="2055" name="Picture 7" descr="(Image: child working at a school desk)"/>
          <p:cNvPicPr>
            <a:picLocks noChangeAspect="1" noChangeArrowheads="1"/>
          </p:cNvPicPr>
          <p:nvPr/>
        </p:nvPicPr>
        <p:blipFill>
          <a:blip r:embed="rId2" cstate="print"/>
          <a:srcRect/>
          <a:stretch>
            <a:fillRect/>
          </a:stretch>
        </p:blipFill>
        <p:spPr bwMode="auto">
          <a:xfrm>
            <a:off x="7696200" y="1066800"/>
            <a:ext cx="1360064" cy="144303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r>
              <a:rPr lang="en-US" sz="3600" dirty="0" smtClean="0"/>
              <a:t>Reading and Writing With Meaning – cont. </a:t>
            </a:r>
            <a:endParaRPr lang="en-US" sz="3600" dirty="0"/>
          </a:p>
        </p:txBody>
      </p:sp>
      <p:sp>
        <p:nvSpPr>
          <p:cNvPr id="14" name="Content Placeholder 13"/>
          <p:cNvSpPr>
            <a:spLocks noGrp="1"/>
          </p:cNvSpPr>
          <p:nvPr>
            <p:ph idx="1"/>
          </p:nvPr>
        </p:nvSpPr>
        <p:spPr>
          <a:xfrm>
            <a:off x="457200" y="2438400"/>
            <a:ext cx="8305800" cy="4114800"/>
          </a:xfrm>
        </p:spPr>
        <p:txBody>
          <a:bodyPr>
            <a:normAutofit fontScale="77500" lnSpcReduction="20000"/>
          </a:bodyPr>
          <a:lstStyle/>
          <a:p>
            <a:r>
              <a:rPr lang="en-US" dirty="0" smtClean="0"/>
              <a:t>Accessible materials - Enlarged print, braille, tactile symbols, optical aids</a:t>
            </a:r>
          </a:p>
          <a:p>
            <a:r>
              <a:rPr lang="en-US" dirty="0" smtClean="0"/>
              <a:t>Children need to explore accessible reading material from an early age. They are developing a basic understanding of what written language does and how it is used. </a:t>
            </a:r>
          </a:p>
          <a:p>
            <a:r>
              <a:rPr lang="en-US" dirty="0" smtClean="0"/>
              <a:t>As early as possible, a child with a visual impairment should be evaluated to determine if she will rely on her sense of touch for learning, or if she will use vision for most learning. </a:t>
            </a:r>
          </a:p>
          <a:p>
            <a:r>
              <a:rPr lang="en-US" dirty="0" smtClean="0"/>
              <a:t>Your child’s TVI is trained to evaluate your child and partner with you and other professionals to perform a </a:t>
            </a:r>
            <a:r>
              <a:rPr lang="en-US" b="1" dirty="0" smtClean="0"/>
              <a:t>learning media assessment</a:t>
            </a:r>
            <a:r>
              <a:rPr lang="en-US" dirty="0" smtClean="0"/>
              <a:t>. </a:t>
            </a:r>
          </a:p>
          <a:p>
            <a:endParaRPr lang="en-US" dirty="0" smtClean="0"/>
          </a:p>
          <a:p>
            <a:endParaRPr lang="en-US" b="1" dirty="0"/>
          </a:p>
        </p:txBody>
      </p:sp>
      <p:pic>
        <p:nvPicPr>
          <p:cNvPr id="4100" name="Picture 4" descr="(Image: two books and a pair of eyeglasses)"/>
          <p:cNvPicPr>
            <a:picLocks noChangeAspect="1" noChangeArrowheads="1"/>
          </p:cNvPicPr>
          <p:nvPr/>
        </p:nvPicPr>
        <p:blipFill>
          <a:blip r:embed="rId3" cstate="print"/>
          <a:srcRect/>
          <a:stretch>
            <a:fillRect/>
          </a:stretch>
        </p:blipFill>
        <p:spPr bwMode="auto">
          <a:xfrm>
            <a:off x="7010400" y="1447800"/>
            <a:ext cx="1543050" cy="990600"/>
          </a:xfrm>
          <a:prstGeom prst="rect">
            <a:avLst/>
          </a:prstGeom>
          <a:noFill/>
          <a:ln w="9525">
            <a:noFill/>
            <a:miter lim="800000"/>
            <a:headEnd/>
            <a:tailEnd/>
          </a:ln>
        </p:spPr>
      </p:pic>
      <p:sp>
        <p:nvSpPr>
          <p:cNvPr id="5" name="Title 12"/>
          <p:cNvSpPr txBox="1">
            <a:spLocks/>
          </p:cNvSpPr>
          <p:nvPr/>
        </p:nvSpPr>
        <p:spPr>
          <a:xfrm>
            <a:off x="457200" y="1600200"/>
            <a:ext cx="5257800" cy="762000"/>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0" anchor="ctr">
            <a:normAutofit/>
          </a:bodyPr>
          <a:lstStyle/>
          <a:p>
            <a:pPr>
              <a:buNone/>
            </a:pPr>
            <a:r>
              <a:rPr lang="en-US" sz="3600" b="1" dirty="0" smtClean="0"/>
              <a:t>Access and exposure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r>
              <a:rPr lang="en-US" sz="3600" dirty="0" smtClean="0"/>
              <a:t>Reading and Writing With Meaning – cont. </a:t>
            </a:r>
            <a:endParaRPr lang="en-US" sz="3600" dirty="0"/>
          </a:p>
        </p:txBody>
      </p:sp>
      <p:sp>
        <p:nvSpPr>
          <p:cNvPr id="14" name="Content Placeholder 13"/>
          <p:cNvSpPr>
            <a:spLocks noGrp="1"/>
          </p:cNvSpPr>
          <p:nvPr>
            <p:ph idx="1"/>
          </p:nvPr>
        </p:nvSpPr>
        <p:spPr>
          <a:xfrm>
            <a:off x="457200" y="2438400"/>
            <a:ext cx="8305800" cy="4114800"/>
          </a:xfrm>
        </p:spPr>
        <p:txBody>
          <a:bodyPr>
            <a:normAutofit fontScale="92500" lnSpcReduction="20000"/>
          </a:bodyPr>
          <a:lstStyle/>
          <a:p>
            <a:pPr marL="0" indent="0">
              <a:buNone/>
            </a:pPr>
            <a:r>
              <a:rPr lang="en-US" dirty="0" smtClean="0"/>
              <a:t>If you are a print reader, imagine you visit a place where print does not exist and everything is in braille: directions to your hotel, your room #, the restaurant menu, rules for using the pool, instructions for dialing room service. You do not have </a:t>
            </a:r>
            <a:r>
              <a:rPr lang="en-US" u="sng" dirty="0" smtClean="0"/>
              <a:t>access</a:t>
            </a:r>
            <a:r>
              <a:rPr lang="en-US" dirty="0" smtClean="0"/>
              <a:t> to any of the written information you need! How does this feel? Next, imagine an environment where everything you need is available in your </a:t>
            </a:r>
            <a:r>
              <a:rPr lang="en-US" u="sng" dirty="0" smtClean="0"/>
              <a:t>preferred medium</a:t>
            </a:r>
            <a:r>
              <a:rPr lang="en-US" dirty="0" smtClean="0"/>
              <a:t>. . . Having materials in an accessible medium is more than a convenience, it enables independence!</a:t>
            </a:r>
          </a:p>
          <a:p>
            <a:endParaRPr lang="en-US" dirty="0" smtClean="0"/>
          </a:p>
          <a:p>
            <a:endParaRPr lang="en-US" b="1" dirty="0"/>
          </a:p>
        </p:txBody>
      </p:sp>
      <p:sp>
        <p:nvSpPr>
          <p:cNvPr id="5" name="Title 12"/>
          <p:cNvSpPr txBox="1">
            <a:spLocks/>
          </p:cNvSpPr>
          <p:nvPr/>
        </p:nvSpPr>
        <p:spPr>
          <a:xfrm>
            <a:off x="457200" y="1600200"/>
            <a:ext cx="5257800" cy="762000"/>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a:bodyPr>
          <a:lstStyle/>
          <a:p>
            <a:pPr>
              <a:buNone/>
            </a:pPr>
            <a:r>
              <a:rPr lang="en-US" sz="3600" dirty="0" smtClean="0"/>
              <a:t>Activity</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r>
              <a:rPr lang="en-US" sz="3600" dirty="0" smtClean="0"/>
              <a:t>Reading and Writing With Meaning – cont. </a:t>
            </a:r>
            <a:endParaRPr lang="en-US" sz="3600" dirty="0"/>
          </a:p>
        </p:txBody>
      </p:sp>
      <p:sp>
        <p:nvSpPr>
          <p:cNvPr id="14" name="Content Placeholder 13"/>
          <p:cNvSpPr>
            <a:spLocks noGrp="1"/>
          </p:cNvSpPr>
          <p:nvPr>
            <p:ph idx="1"/>
          </p:nvPr>
        </p:nvSpPr>
        <p:spPr>
          <a:xfrm>
            <a:off x="457200" y="2438400"/>
            <a:ext cx="8305800" cy="4114800"/>
          </a:xfrm>
        </p:spPr>
        <p:txBody>
          <a:bodyPr>
            <a:normAutofit/>
          </a:bodyPr>
          <a:lstStyle/>
          <a:p>
            <a:endParaRPr lang="en-US" dirty="0" smtClean="0"/>
          </a:p>
          <a:p>
            <a:endParaRPr lang="en-US" b="1" dirty="0"/>
          </a:p>
        </p:txBody>
      </p:sp>
      <p:sp>
        <p:nvSpPr>
          <p:cNvPr id="5" name="Title 12"/>
          <p:cNvSpPr txBox="1">
            <a:spLocks/>
          </p:cNvSpPr>
          <p:nvPr/>
        </p:nvSpPr>
        <p:spPr>
          <a:xfrm>
            <a:off x="457200" y="1600200"/>
            <a:ext cx="5257800" cy="762000"/>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0" anchor="ctr">
            <a:normAutofit fontScale="92500"/>
          </a:bodyPr>
          <a:lstStyle/>
          <a:p>
            <a:pPr>
              <a:buNone/>
            </a:pPr>
            <a:r>
              <a:rPr lang="en-US" sz="3600" b="1" dirty="0" smtClean="0"/>
              <a:t>Knowledge about language</a:t>
            </a:r>
          </a:p>
        </p:txBody>
      </p:sp>
      <p:sp>
        <p:nvSpPr>
          <p:cNvPr id="20" name="Content Placeholder 13"/>
          <p:cNvSpPr txBox="1">
            <a:spLocks/>
          </p:cNvSpPr>
          <p:nvPr/>
        </p:nvSpPr>
        <p:spPr>
          <a:xfrm>
            <a:off x="457200" y="2514600"/>
            <a:ext cx="8305800" cy="4114800"/>
          </a:xfrm>
          <a:prstGeom prst="rect">
            <a:avLst/>
          </a:prstGeom>
        </p:spPr>
        <p:txBody>
          <a:bodyPr vert="horz" lIns="91440" tIns="45720" rIns="91440" bIns="45720" rtlCol="0">
            <a:normAutofit lnSpcReduction="10000"/>
          </a:bodyPr>
          <a:lstStyle/>
          <a:p>
            <a:pPr marL="342900" lvl="0" indent="-342900">
              <a:spcBef>
                <a:spcPct val="20000"/>
              </a:spcBef>
              <a:buFont typeface="Arial" pitchFamily="34" charset="0"/>
              <a:buChar char="•"/>
            </a:pPr>
            <a:r>
              <a:rPr lang="en-US" sz="3200" dirty="0" smtClean="0"/>
              <a:t>The child will learn what words are, and how they are used and sequenced in a sentence. He needs this to read and to write in a way that others can understand…</a:t>
            </a:r>
            <a:r>
              <a:rPr lang="en-US" sz="3200" b="1" dirty="0" smtClean="0"/>
              <a:t>Words stand for things, people, actions, concepts, ideas. Verbs follow nouns. Words ending in “</a:t>
            </a:r>
            <a:r>
              <a:rPr lang="en-US" sz="3200" b="1" dirty="0" err="1" smtClean="0"/>
              <a:t>ing</a:t>
            </a:r>
            <a:r>
              <a:rPr lang="en-US" sz="3200" b="1" dirty="0" smtClean="0"/>
              <a:t>” are action words. Written words are separated by spaces. </a:t>
            </a:r>
            <a:r>
              <a:rPr lang="fr-FR" sz="3200" b="1" dirty="0" smtClean="0"/>
              <a:t>Periods are </a:t>
            </a:r>
            <a:r>
              <a:rPr lang="fr-FR" sz="3200" b="1" dirty="0" err="1" smtClean="0"/>
              <a:t>used</a:t>
            </a:r>
            <a:r>
              <a:rPr lang="fr-FR" sz="3200" b="1" dirty="0" smtClean="0"/>
              <a:t> </a:t>
            </a:r>
            <a:r>
              <a:rPr lang="fr-FR" sz="3200" b="1" dirty="0" err="1" smtClean="0"/>
              <a:t>at</a:t>
            </a:r>
            <a:r>
              <a:rPr lang="fr-FR" sz="3200" b="1" dirty="0" smtClean="0"/>
              <a:t> the end of a sentence, etc., etc., etc.</a:t>
            </a:r>
            <a:endParaRPr lang="en-US" sz="3200" dirty="0" smtClean="0"/>
          </a:p>
          <a:p>
            <a:pPr marL="342900" lvl="0" indent="-342900">
              <a:spcBef>
                <a:spcPct val="20000"/>
              </a:spcBef>
              <a:buFont typeface="Arial" pitchFamily="34" charset="0"/>
              <a:buChar cha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1" i="0" u="none" strike="noStrike" kern="1200" cap="none" spc="0" normalizeH="0" baseline="0" noProof="0" dirty="0">
              <a:ln>
                <a:noFill/>
              </a:ln>
              <a:solidFill>
                <a:schemeClr val="tx1"/>
              </a:solidFill>
              <a:effectLst/>
              <a:uLnTx/>
              <a:uFillTx/>
              <a:latin typeface="+mn-lt"/>
              <a:ea typeface="+mn-ea"/>
              <a:cs typeface="+mn-cs"/>
            </a:endParaRPr>
          </a:p>
        </p:txBody>
      </p:sp>
      <p:pic>
        <p:nvPicPr>
          <p:cNvPr id="3077" name="Picture 5" descr="(Image: person standing on a book and holding a pencil)"/>
          <p:cNvPicPr>
            <a:picLocks noChangeAspect="1" noChangeArrowheads="1"/>
          </p:cNvPicPr>
          <p:nvPr/>
        </p:nvPicPr>
        <p:blipFill>
          <a:blip r:embed="rId3" cstate="print"/>
          <a:srcRect/>
          <a:stretch>
            <a:fillRect/>
          </a:stretch>
        </p:blipFill>
        <p:spPr bwMode="auto">
          <a:xfrm>
            <a:off x="5257800" y="1219200"/>
            <a:ext cx="1191526" cy="12192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599</TotalTime>
  <Words>3653</Words>
  <Application>Microsoft Office PowerPoint</Application>
  <PresentationFormat>On-screen Show (4:3)</PresentationFormat>
  <Paragraphs>291</Paragraphs>
  <Slides>40</Slides>
  <Notes>35</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Slide 1</vt:lpstr>
      <vt:lpstr>Goals of This Course</vt:lpstr>
      <vt:lpstr>Module I: What is Literacy?</vt:lpstr>
      <vt:lpstr>Activity</vt:lpstr>
      <vt:lpstr>Emergent Literacy </vt:lpstr>
      <vt:lpstr>Reading and Writing With Meaning</vt:lpstr>
      <vt:lpstr>Reading and Writing With Meaning – cont. </vt:lpstr>
      <vt:lpstr>Reading and Writing With Meaning – cont. </vt:lpstr>
      <vt:lpstr>Reading and Writing With Meaning – cont. </vt:lpstr>
      <vt:lpstr>Reading and Writing With Meaning – cont. </vt:lpstr>
      <vt:lpstr>Reading and Writing With Meaning – cont. </vt:lpstr>
      <vt:lpstr>Reading and Writing With Meaning – cont. </vt:lpstr>
      <vt:lpstr>Reading and Writing With Meaning – cont. </vt:lpstr>
      <vt:lpstr>Linking It all Together</vt:lpstr>
      <vt:lpstr>Different Learners, Different Goals</vt:lpstr>
      <vt:lpstr>Different Learners, Different Goals – cont.</vt:lpstr>
      <vt:lpstr>Module I: Summary</vt:lpstr>
      <vt:lpstr>Module II: First Years</vt:lpstr>
      <vt:lpstr>Literacy Begins at Birth</vt:lpstr>
      <vt:lpstr>Your Child’s Developing Brain</vt:lpstr>
      <vt:lpstr>Your Child’s Developing Brain – cont.</vt:lpstr>
      <vt:lpstr>Your Child’s Developing Brain – cont.</vt:lpstr>
      <vt:lpstr>Your Child’s Developing Brain – cont.</vt:lpstr>
      <vt:lpstr>Providing Rich Experiences to Support Learning </vt:lpstr>
      <vt:lpstr>Providing Rich Experiences to Support Learning  - cont. </vt:lpstr>
      <vt:lpstr>Integrating Language With Experiences</vt:lpstr>
      <vt:lpstr>Integrating Language With Experiences – cont. </vt:lpstr>
      <vt:lpstr>Integrating Language With Experiences – cont.</vt:lpstr>
      <vt:lpstr>Integrating Language With Experiences – cont.</vt:lpstr>
      <vt:lpstr>Integrating Language With Experiences – cont.</vt:lpstr>
      <vt:lpstr>Integrating Language With Experiences – cont. </vt:lpstr>
      <vt:lpstr>Integrating Language With Experiences – cont.</vt:lpstr>
      <vt:lpstr>Integrating Language With Experiences – cont.</vt:lpstr>
      <vt:lpstr>Integrating Language With Experiences – cont.</vt:lpstr>
      <vt:lpstr>Reading With Your Child in the First Years</vt:lpstr>
      <vt:lpstr>Reading With Your Child in the First Years – cont.</vt:lpstr>
      <vt:lpstr>Reading With Your Child in the First Years – cont.</vt:lpstr>
      <vt:lpstr>Reading With Your Child in the First Years – cont.</vt:lpstr>
      <vt:lpstr>Module II: Summary</vt:lpstr>
      <vt:lpstr>Slide 40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Monica Vaught</dc:creator>
  <cp:lastModifiedBy>Lzierer</cp:lastModifiedBy>
  <cp:revision>107</cp:revision>
  <dcterms:created xsi:type="dcterms:W3CDTF">2006-08-16T00:00:00Z</dcterms:created>
  <dcterms:modified xsi:type="dcterms:W3CDTF">2015-04-14T12:33:08Z</dcterms:modified>
</cp:coreProperties>
</file>